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28"/>
  </p:notesMasterIdLst>
  <p:sldIdLst>
    <p:sldId id="262" r:id="rId2"/>
    <p:sldId id="268" r:id="rId3"/>
    <p:sldId id="269" r:id="rId4"/>
    <p:sldId id="275" r:id="rId5"/>
    <p:sldId id="276" r:id="rId6"/>
    <p:sldId id="277" r:id="rId7"/>
    <p:sldId id="278" r:id="rId8"/>
    <p:sldId id="294" r:id="rId9"/>
    <p:sldId id="295" r:id="rId10"/>
    <p:sldId id="296" r:id="rId11"/>
    <p:sldId id="297" r:id="rId12"/>
    <p:sldId id="298" r:id="rId13"/>
    <p:sldId id="281" r:id="rId14"/>
    <p:sldId id="282" r:id="rId15"/>
    <p:sldId id="283" r:id="rId16"/>
    <p:sldId id="284" r:id="rId17"/>
    <p:sldId id="287" r:id="rId18"/>
    <p:sldId id="288" r:id="rId19"/>
    <p:sldId id="286" r:id="rId20"/>
    <p:sldId id="291" r:id="rId21"/>
    <p:sldId id="292" r:id="rId22"/>
    <p:sldId id="300" r:id="rId23"/>
    <p:sldId id="289" r:id="rId24"/>
    <p:sldId id="290" r:id="rId25"/>
    <p:sldId id="299" r:id="rId26"/>
    <p:sldId id="273" r:id="rId27"/>
  </p:sldIdLst>
  <p:sldSz cx="9906000" cy="6858000" type="A4"/>
  <p:notesSz cx="6858000" cy="9144000"/>
  <p:embeddedFontLst>
    <p:embeddedFont>
      <p:font typeface="맑은 고딕" panose="020B0503020000020004" pitchFamily="50" charset="-127"/>
      <p:regular r:id="rId29"/>
      <p:bold r:id="rId30"/>
    </p:embeddedFont>
    <p:embeddedFont>
      <p:font typeface="Vladimir Script" panose="03050402040407070305" pitchFamily="66" charset="0"/>
      <p:regular r:id="rId31"/>
    </p:embeddedFont>
  </p:embeddedFontLst>
  <p:defaultTextStyle>
    <a:defPPr>
      <a:defRPr lang="ko-KR"/>
    </a:defPPr>
    <a:lvl1pPr marL="0" algn="l" defTabSz="1031509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1pPr>
    <a:lvl2pPr marL="515754" algn="l" defTabSz="1031509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2pPr>
    <a:lvl3pPr marL="1031509" algn="l" defTabSz="1031509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3pPr>
    <a:lvl4pPr marL="1547263" algn="l" defTabSz="1031509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4pPr>
    <a:lvl5pPr marL="2063017" algn="l" defTabSz="1031509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5pPr>
    <a:lvl6pPr marL="2578772" algn="l" defTabSz="1031509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6pPr>
    <a:lvl7pPr marL="3094526" algn="l" defTabSz="1031509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7pPr>
    <a:lvl8pPr marL="3610281" algn="l" defTabSz="1031509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8pPr>
    <a:lvl9pPr marL="4126035" algn="l" defTabSz="1031509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범수 최" initials="범최" lastIdx="1" clrIdx="0">
    <p:extLst>
      <p:ext uri="{19B8F6BF-5375-455C-9EA6-DF929625EA0E}">
        <p15:presenceInfo xmlns:p15="http://schemas.microsoft.com/office/powerpoint/2012/main" userId="c857a9dc3cff5f4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D0D1"/>
    <a:srgbClr val="4F6A81"/>
    <a:srgbClr val="000000"/>
    <a:srgbClr val="23CFBF"/>
    <a:srgbClr val="F5AA00"/>
    <a:srgbClr val="F62291"/>
    <a:srgbClr val="FFCC00"/>
    <a:srgbClr val="FEEA2B"/>
    <a:srgbClr val="FF9933"/>
    <a:srgbClr val="D826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63" autoAdjust="0"/>
    <p:restoredTop sz="79699" autoAdjust="0"/>
  </p:normalViewPr>
  <p:slideViewPr>
    <p:cSldViewPr>
      <p:cViewPr varScale="1">
        <p:scale>
          <a:sx n="91" d="100"/>
          <a:sy n="91" d="100"/>
        </p:scale>
        <p:origin x="864" y="44"/>
      </p:cViewPr>
      <p:guideLst>
        <p:guide orient="horz" pos="2160"/>
        <p:guide pos="312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125" d="100"/>
          <a:sy n="125" d="100"/>
        </p:scale>
        <p:origin x="-4980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175B8C-DF90-4444-88E4-F1D95D87E965}" type="datetimeFigureOut">
              <a:rPr lang="ko-KR" altLang="en-US" smtClean="0"/>
              <a:pPr/>
              <a:t>2019-10-01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405DAE-064F-4E16-A6EA-40DBFA52F80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68084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31509" rtl="0" eaLnBrk="1" latinLnBrk="1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515754" algn="l" defTabSz="1031509" rtl="0" eaLnBrk="1" latinLnBrk="1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1031509" algn="l" defTabSz="1031509" rtl="0" eaLnBrk="1" latinLnBrk="1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547263" algn="l" defTabSz="1031509" rtl="0" eaLnBrk="1" latinLnBrk="1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2063017" algn="l" defTabSz="1031509" rtl="0" eaLnBrk="1" latinLnBrk="1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2578772" algn="l" defTabSz="1031509" rtl="0" eaLnBrk="1" latinLnBrk="1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3094526" algn="l" defTabSz="1031509" rtl="0" eaLnBrk="1" latinLnBrk="1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3610281" algn="l" defTabSz="1031509" rtl="0" eaLnBrk="1" latinLnBrk="1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4126035" algn="l" defTabSz="1031509" rtl="0" eaLnBrk="1" latinLnBrk="1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en-US" sz="14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캡스톤디자인</a:t>
            </a: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조 인근주민팀의 </a:t>
            </a:r>
            <a:r>
              <a:rPr lang="ko-KR" altLang="en-US" sz="14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최범수입니다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1"/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오늘 뷰티 포 미라는 주제로 발표를 하게 되었습니다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4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09317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3150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이어서 화장품의 유통기한을 넘기신 적이 있냐고 </a:t>
            </a:r>
            <a:r>
              <a:rPr lang="ko-KR" altLang="ko-KR" sz="14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물었</a:t>
            </a:r>
            <a:r>
              <a:rPr lang="ko-KR" altLang="en-US" sz="14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봤습니다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103150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응답자 중 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60%</a:t>
            </a: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유통기한을 넘긴 적이 있고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25%</a:t>
            </a: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‘</a:t>
            </a: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잘 모르겠다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’</a:t>
            </a: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답변으로 유통기한을 신경 쓰지 않는 결과를 보였습니다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103150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이는 사람들이 화장품에 유통기한이 있는 걸 알고 있으면서도 유통기한을 넘기게 되는 문제 발생한다고 할 수 있습니다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4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16249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다음으로는 뷰티 동영상 수요 조사를 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응답자 중 </a:t>
            </a:r>
            <a:r>
              <a:rPr lang="en-US" altLang="ko-KR" dirty="0"/>
              <a:t>77</a:t>
            </a:r>
            <a:r>
              <a:rPr lang="ko-KR" altLang="en-US" dirty="0"/>
              <a:t>퍼센트가 뷰티 유투브를 즐겨보고 있었고 저희 생각보다 수요가 많다고 느꼈습니다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91754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마지막으로 저희의 화장품 유통기한 관리 서비스와 유투브 컨텐츠 추천 서비스를 이용할 의향이 있는지 물어봤습니다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각각 </a:t>
            </a:r>
            <a:r>
              <a:rPr lang="en-US" altLang="ko-KR" dirty="0"/>
              <a:t>81%, 96%</a:t>
            </a:r>
            <a:r>
              <a:rPr lang="ko-KR" altLang="en-US" dirty="0"/>
              <a:t>의 높은 비율로 긍정적인 반응이 있었습니다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그래서 저희는 이 아이템을 주제로 선정하게 되었습니다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83548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3150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저희 아이템에 대해 자세히 소개해드</a:t>
            </a: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리겠습니다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103150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첫번째 기능으로는 화장품 관리 기능입</a:t>
            </a: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니다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103150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사용자가 화장품에 있는 바코드를 폰으로 찍어서 제품을 인식하고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유통기한을 입력합니다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103150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만약 바코드가 없는 화장품이라면 </a:t>
            </a: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손수 제품을 검색합니다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103150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그렇게 화장품을 등록하고 나면 </a:t>
            </a: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이렇게 </a:t>
            </a: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폰으로 화장품 목록과 유통기한을 확인할 수 있</a:t>
            </a: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습니다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103150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그리고 여기 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 </a:t>
            </a: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화장품이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유통기한이 임박해오</a:t>
            </a: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고 있는데</a:t>
            </a:r>
            <a:endParaRPr lang="en-US" altLang="ko-KR" sz="14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103150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그러면</a:t>
            </a: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사용자에게 알림을 보내줍니다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103150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ko-KR" sz="14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83747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3150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두번째 기능으로는 유투브 동영상 추천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기능입니다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103150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만약 사용자가 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B C D E</a:t>
            </a: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라는 화장품을 등록해 놓은 상태라면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</a:p>
          <a:p>
            <a:pPr marL="0" marR="0" lvl="0" indent="0" algn="l" defTabSz="103150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저희는 이 화장품들을 최대한 많이 포함하고 있는 동영상들을 추천해줍니다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4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53347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3150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사용자가 원하는 화장품을 선택해 조합을 할 수도 있</a:t>
            </a: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어요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103150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이처럼 사용자가 </a:t>
            </a: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화장품을</a:t>
            </a: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선택</a:t>
            </a: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</a:t>
            </a: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면 그에 해당하는 유투브 동영상들을 추천해줍니다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103150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그런데 </a:t>
            </a: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항상 사용자가 선택한 조합이 존재할 수</a:t>
            </a: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없습니다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103150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그래서 사용자가 선택하지 않은 화장품이 포함될 </a:t>
            </a: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수도 있습니다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103150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위처럼 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ACD</a:t>
            </a: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선택한 사용자가 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ADF</a:t>
            </a: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사용한 동영상을 추천 받</a:t>
            </a: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수 있는데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</a:p>
          <a:p>
            <a:pPr marL="0" marR="0" lvl="0" indent="0" algn="l" defTabSz="103150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사용자</a:t>
            </a: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</a:t>
            </a: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동영상을 보고 </a:t>
            </a: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내가 가지고 있는 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</a:t>
            </a: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랑 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</a:t>
            </a: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</a:t>
            </a: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</a:t>
            </a: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와</a:t>
            </a: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잘 어울리네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 </a:t>
            </a: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하면서 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</a:t>
            </a: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구매하게 될 수도 있습니다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103150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이처럼 </a:t>
            </a: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저희 서비스는 </a:t>
            </a: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사용자의 구매의사 결정에 도움을 줄 수도 있습니다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4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27886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세번째 기능으로는 메이크업 후기 사진을 올릴 수 있는 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SNS </a:t>
            </a: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기능입니다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1"/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저희 서비스를 이용하는 사람들은 뷰티 </a:t>
            </a:r>
            <a:r>
              <a:rPr lang="ko-KR" altLang="ko-KR" sz="14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유투버처럼</a:t>
            </a: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높은 수준의 메이크업 스킬을 가지고 있지 않기 때문에</a:t>
            </a:r>
            <a:endParaRPr lang="en-US" altLang="ko-KR" sz="14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자신이 영상을 따라 했을 때 화장이 잘 될지 가늠할 수가 없습니다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1"/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그래서 저희는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동영상</a:t>
            </a: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대한</a:t>
            </a: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후기 사진을 업로드할 수 있는 기능을 추가하</a:t>
            </a: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여</a:t>
            </a:r>
            <a:endParaRPr lang="en-US" altLang="ko-KR" sz="14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사용자들이 일반인들의 메이크업 사진을 볼 수 있도록</a:t>
            </a: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할 예정입니다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4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45848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그런데 사진을 올리는 것은 다른 사람들에게 자신의 얼굴을 노출하는 것이기 때문에 사람들이 꺼려할 수도 있습니다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1"/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그래서 저희는 사용자들이 후기 사진을 올리는 것을 유도하기 위해 랭킹 시스템과 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SNS </a:t>
            </a: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기능을 </a:t>
            </a: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추가할 것입니다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1"/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후기의 좋아요 개수나 조회수 등을 통해 랭킹을 매기고 사람들의 경쟁심을 불러 일으킬 것입니다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1"/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그리고 인스타그램이나 페이스북처럼 친구들에게만 사진을 공개하는 방식으로</a:t>
            </a:r>
            <a:endParaRPr lang="en-US" altLang="ko-KR" sz="14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사용자들이 자연스럽게 후기 사진을 업로드할 수 있도록 할 것입니다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1"/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또한</a:t>
            </a: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4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유투버의</a:t>
            </a: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화장법을 변형을 줄 수 있는</a:t>
            </a: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기능을 넣</a:t>
            </a: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어서 자신만의 팁을 공유할 수 있도록 할 것입니다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1"/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어떤 동영상에 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</a:t>
            </a: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라는 화장품이 쓰였는데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내가 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</a:t>
            </a: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대신에 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 </a:t>
            </a: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화장품을 써보니 더 좋았다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! </a:t>
            </a: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라고 </a:t>
            </a: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팁을 </a:t>
            </a: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올리고</a:t>
            </a:r>
            <a:endParaRPr lang="en-US" altLang="ko-KR" sz="14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 증거로 자신의 메이크업 사진을 </a:t>
            </a: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업로드하는 것입니다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1"/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이렇게 저희는 사용자가 메이크업 후기 사진을 업로드할 수 있도록 유도할 예정입니다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4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52155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3150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사용자가 메이크업 후기 사진을 올리는 과정은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우선 사용자가 동영상을 보고 메이크업을 </a:t>
            </a: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한 뒤</a:t>
            </a: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사진을 찍습니다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103150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그리고 영상에 대해 댓글 형식으로 </a:t>
            </a: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자신만의 팁과 사진을</a:t>
            </a: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업로드합니다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103150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그리고 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SNS</a:t>
            </a: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탭에서는 </a:t>
            </a: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자신이 </a:t>
            </a:r>
            <a:r>
              <a:rPr lang="ko-KR" altLang="ko-KR" sz="14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팔로우하거나</a:t>
            </a: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친구로 추가된 사람들이 올린 메이크업 후기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사진들을</a:t>
            </a: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4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뉴스피드</a:t>
            </a: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형식으로</a:t>
            </a: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볼 수 있도록 할 것입니다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0723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3150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결국에는</a:t>
            </a: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사용자들이 스스로 컨텐츠를 늘려 나가는 </a:t>
            </a: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구조</a:t>
            </a: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생각하고 있습니다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4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103150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그래서 저희 서비스에서 볼 수 있는 컨텐츠</a:t>
            </a: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</a:t>
            </a: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늘</a:t>
            </a: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어나</a:t>
            </a: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고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컨텐츠 서비스의 퀄리티</a:t>
            </a: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 올라가길 기대하고 있습니다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55332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3150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저희 발표 순서는 </a:t>
            </a: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다음과</a:t>
            </a: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같습니다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4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646873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3150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다음으로 차별성에 대해 간단히만 짚고 넘어가겠습니다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103150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먼저 화해와 </a:t>
            </a:r>
            <a:r>
              <a:rPr lang="ko-KR" altLang="ko-KR" sz="14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글로우픽과</a:t>
            </a: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비교를 하면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두 서비스는 화장품 리뷰 중심의 서비스입니다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103150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요리로 비유를 하면 이 감자는 유기농 감자여서 몸에 좋다고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재료에 대해</a:t>
            </a: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설명하는 것이고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</a:p>
          <a:p>
            <a:pPr marL="0" marR="0" lvl="0" indent="0" algn="l" defTabSz="103150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저희 서비스는 감자와 기름으로 감자튀김을 만들 수 있고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또 감자전을 만들 수 있다고</a:t>
            </a:r>
            <a:endParaRPr lang="en-US" altLang="ko-KR" sz="14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103150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레시피를 </a:t>
            </a: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설명하는 것으로 차이점이 있습니다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4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774898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3150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다음으로 화장품 유통기한 관리를 포함하고 있는 서비스인 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‘</a:t>
            </a:r>
            <a:r>
              <a:rPr lang="ko-KR" altLang="ko-KR" sz="14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피츠미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’</a:t>
            </a: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 있습니다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103150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서비스는 등록된 화장품에 어떤 성분이 있고 자신의 피부 타입과 얼마나 잘 맞는지 알려주는 동시에 유통기한을 관리해줍니다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103150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그러나 등록된 화장품이 컨텐츠와 연결되지 않고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화장품 추천에 그친다는 차이점이 있습니다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103150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게다가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생긴지 얼마 안 된 서비스여서 화장품 등록 기능이 잘 되어 있지 않았습니다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103150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저희는 바코드 인식을 통해 좀 더 사용성을 높여서 차이를 낼 예정입니다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482136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다음으로 </a:t>
            </a:r>
            <a:r>
              <a:rPr lang="ko-KR" altLang="en-US" dirty="0" err="1"/>
              <a:t>기술스택입니다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저희는 기본적으로 </a:t>
            </a:r>
            <a:r>
              <a:rPr lang="ko-KR" altLang="en-US" dirty="0" err="1"/>
              <a:t>웹앱을</a:t>
            </a:r>
            <a:r>
              <a:rPr lang="ko-KR" altLang="en-US" dirty="0"/>
              <a:t> 생각하고 있고</a:t>
            </a:r>
            <a:r>
              <a:rPr lang="en-US" altLang="ko-KR" dirty="0"/>
              <a:t>, </a:t>
            </a:r>
            <a:r>
              <a:rPr lang="ko-KR" altLang="en-US" dirty="0" err="1"/>
              <a:t>백엔드로</a:t>
            </a:r>
            <a:r>
              <a:rPr lang="ko-KR" altLang="en-US" dirty="0"/>
              <a:t> 장고와 </a:t>
            </a:r>
            <a:r>
              <a:rPr lang="en-US" altLang="ko-KR" dirty="0" err="1"/>
              <a:t>drf</a:t>
            </a:r>
            <a:endParaRPr lang="en-US" altLang="ko-KR" dirty="0"/>
          </a:p>
          <a:p>
            <a:r>
              <a:rPr lang="ko-KR" altLang="en-US" dirty="0" err="1"/>
              <a:t>프론트엔드로</a:t>
            </a:r>
            <a:r>
              <a:rPr lang="ko-KR" altLang="en-US" dirty="0"/>
              <a:t> </a:t>
            </a:r>
            <a:r>
              <a:rPr lang="en-US" altLang="ko-KR" dirty="0"/>
              <a:t>Vue.js, </a:t>
            </a:r>
            <a:r>
              <a:rPr lang="ko-KR" altLang="en-US" dirty="0"/>
              <a:t>데이터베이스는 </a:t>
            </a:r>
            <a:r>
              <a:rPr lang="en-US" altLang="ko-KR" dirty="0" err="1"/>
              <a:t>mySQL</a:t>
            </a:r>
            <a:r>
              <a:rPr lang="ko-KR" altLang="en-US" dirty="0"/>
              <a:t>을 사용할 예정입니다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그리고 유투브 정보를 가져오기 위해 유투브 </a:t>
            </a:r>
            <a:r>
              <a:rPr lang="en-US" altLang="ko-KR" dirty="0"/>
              <a:t>API</a:t>
            </a:r>
            <a:r>
              <a:rPr lang="ko-KR" altLang="en-US" dirty="0"/>
              <a:t>를 사용하고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화장품 정보를 가져오기 위해 </a:t>
            </a:r>
            <a:r>
              <a:rPr lang="ko-KR" altLang="en-US" dirty="0" err="1"/>
              <a:t>크롤링</a:t>
            </a:r>
            <a:r>
              <a:rPr lang="ko-KR" altLang="en-US" dirty="0"/>
              <a:t> 라이브러리를 사용할 것입니다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기타 바코드 인식 및 데이터 분석을 위해 각종 파이썬 라이브러리를 사용할 예정입니다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896002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3150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다음으로 저희의 컨텐츠 추천 알고리즘에 대해 말씀드리겠습니다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103150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저희가 동영상을 추천해줄 때 단순히 사용자의 화장품을 많이 포함하고 있다고 해서 우선적으로 추천되는 것이 </a:t>
            </a: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아닙니다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103150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메이크업에 있어서 가장 중요한 화장품은 색조화장품</a:t>
            </a: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이라고 생각합니다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103150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반면</a:t>
            </a: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다른 화장품은 상대적으로 비중이 낮습니다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103150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그렇기 때문에 색조화장품에 대해 더 높은 가중치를 주어 추천 순위가 올라가도록 할 것입니다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103150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그리고 사용자가 중요시하는 화장품 종류를 </a:t>
            </a: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사전에 조사</a:t>
            </a: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하여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좀 더</a:t>
            </a: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사용자에게 맞는 동영상을 추천해줄 것입니다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103150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예를 들어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눈 화장이 중요하다고 응답한 사용자에게는 눈 화장품에 가중치를 더 줄 것입니다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103150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ko-KR" sz="14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679631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3150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그리고 서로 다른 화장품일지라도 비슷한 기능을 하는 화장품이 있을 수 있습니다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103150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그런 화장품들의 경우 동영상 추천 시 기존 화장품을 대체</a:t>
            </a: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하여 추천 될 수 있어야</a:t>
            </a: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합니다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103150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여기 보시는 사진은 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‘</a:t>
            </a:r>
            <a:r>
              <a:rPr lang="ko-KR" altLang="ko-KR" sz="14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나스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’</a:t>
            </a: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라는 브랜드의 공식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사이트입니다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103150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여기서는 화장품의 공식 색상을 </a:t>
            </a: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이렇게 </a:t>
            </a: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제공하고 있습니다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103150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공식 색상의 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RGB</a:t>
            </a: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값을 이용하여 값이 비슷한 화장품은 대체 가능하다고 판단할 것입니다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103150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제가 </a:t>
            </a: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색상만 예를 들었는데 </a:t>
            </a: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색상 이외에도 </a:t>
            </a: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질감이나 </a:t>
            </a: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지속력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자외선차단 능력 등을 </a:t>
            </a: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모두 고려</a:t>
            </a: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하여</a:t>
            </a:r>
            <a:endParaRPr lang="en-US" altLang="ko-KR" sz="14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103150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대체 가능 여부를 판단</a:t>
            </a: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할 것이고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기능을 구현하는데 어려움을 겪게 될 것 같습니다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4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787012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마지막으로 개발 일정입니다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저희는 데이터를 끌어오는 것이 굉장히 중요하다고 생각을 해서</a:t>
            </a:r>
            <a:endParaRPr lang="en-US" altLang="ko-KR" dirty="0"/>
          </a:p>
          <a:p>
            <a:r>
              <a:rPr lang="ko-KR" altLang="en-US" dirty="0"/>
              <a:t>중간 데모 이전에는 데이터 수집에 집중을 하고</a:t>
            </a:r>
            <a:endParaRPr lang="en-US" altLang="ko-KR" dirty="0"/>
          </a:p>
          <a:p>
            <a:r>
              <a:rPr lang="ko-KR" altLang="en-US" dirty="0"/>
              <a:t>중간 데모 이후에는 어플리케이션 개발에 몰두할 예정입니다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935918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이상으로 발표 마치겠습니다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질문 있으신 분은 질문 해주시면 감사하겠습니다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70417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3150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저희는 저번에 베이비 </a:t>
            </a:r>
            <a:r>
              <a:rPr lang="ko-KR" altLang="ko-KR" sz="14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굿나잇이라는</a:t>
            </a: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주제로 발표를 </a:t>
            </a:r>
            <a:r>
              <a:rPr lang="ko-KR" altLang="ko-KR" sz="14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했</a:t>
            </a:r>
            <a:r>
              <a:rPr lang="ko-KR" altLang="en-US" sz="14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었습니다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103150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그런데 </a:t>
            </a: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이미 나와있는 서비스들과 </a:t>
            </a: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경쟁력이 부족해서</a:t>
            </a: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주제를 변경하기로 결정했습니다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103150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저희가 거의 매일 만나서 회의를 했</a:t>
            </a: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는데</a:t>
            </a:r>
            <a:endParaRPr lang="en-US" altLang="ko-KR" sz="14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103150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 중 괜찮다고 생각했던 주제가 냉장고 안에 있는 재료들의 유통기한을 관리해주고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 재료들로 할 수 있는 요리를 추천해주는 서비스였</a:t>
            </a: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습니다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103150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그런데 이미 동일한 서비스가 있어서 다른 방향으로 생각을 해봤습니다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4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35543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3150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저희는 냉장고 서비스를 화장품에 적용하면 어떨까 생각을 해봤습니다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103150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사용자가 가지고 있는 화장품을 저희 서비스에 등록해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놓고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</a:p>
          <a:p>
            <a:pPr marL="0" marR="0" lvl="0" indent="0" algn="l" defTabSz="103150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화장품의 유통기한을 관리하고 사용자가 가진 화장품들로 할 수 있는 메이크업 영상을 추천해주는 아이템을 생각해보았습니다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4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dirty="0"/>
              <a:t>요리로 치면</a:t>
            </a:r>
            <a:r>
              <a:rPr lang="en-US" altLang="ko-KR" dirty="0"/>
              <a:t>, </a:t>
            </a:r>
            <a:r>
              <a:rPr lang="ko-KR" altLang="en-US" dirty="0"/>
              <a:t>화장품이 재료</a:t>
            </a:r>
            <a:r>
              <a:rPr lang="en-US" altLang="ko-KR" dirty="0"/>
              <a:t>, </a:t>
            </a:r>
            <a:r>
              <a:rPr lang="ko-KR" altLang="en-US" dirty="0"/>
              <a:t>동영상이 </a:t>
            </a:r>
            <a:r>
              <a:rPr lang="ko-KR" altLang="en-US" dirty="0" err="1"/>
              <a:t>레시피인거죠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저희 아이템의 기능을 간단히 정리 해보자면</a:t>
            </a:r>
            <a:r>
              <a:rPr lang="en-US" altLang="ko-KR" dirty="0"/>
              <a:t>, </a:t>
            </a:r>
            <a:r>
              <a:rPr lang="ko-KR" altLang="en-US" dirty="0"/>
              <a:t>첫째로</a:t>
            </a:r>
            <a:r>
              <a:rPr lang="en-US" altLang="ko-KR" dirty="0"/>
              <a:t> </a:t>
            </a:r>
            <a:r>
              <a:rPr lang="ko-KR" altLang="en-US" dirty="0"/>
              <a:t>화장품 유통기한 관리</a:t>
            </a:r>
            <a:r>
              <a:rPr lang="en-US" altLang="ko-KR" dirty="0"/>
              <a:t>, </a:t>
            </a:r>
            <a:r>
              <a:rPr lang="ko-KR" altLang="en-US" dirty="0"/>
              <a:t>둘째로 유투브 동영상 추천</a:t>
            </a:r>
            <a:r>
              <a:rPr lang="en-US" altLang="ko-KR" dirty="0"/>
              <a:t>, </a:t>
            </a:r>
            <a:r>
              <a:rPr lang="ko-KR" altLang="en-US" dirty="0"/>
              <a:t>세번째로는 메이크업 후기 </a:t>
            </a:r>
            <a:r>
              <a:rPr lang="en-US" altLang="ko-KR" dirty="0"/>
              <a:t>SNS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75196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3150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아이템 소개에 앞서</a:t>
            </a: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먼저 </a:t>
            </a: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저희가 </a:t>
            </a: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화장품 시장을 조</a:t>
            </a: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사해봤습니다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103150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4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보시다시피</a:t>
            </a: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화장품 시장은 글로벌 불황에도 불구하고 매년 성장하고 있습니다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4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14548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3150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다음으로 뷰티 유투브 시장으로 조사해보았</a:t>
            </a: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습니다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103150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우리나라 뷰티 </a:t>
            </a:r>
            <a:r>
              <a:rPr lang="ko-KR" altLang="ko-KR" sz="14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유투버</a:t>
            </a: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중 구독자 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위인 포니는 약 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521</a:t>
            </a: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만명의 구독자를 보유하고 있습니다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103150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그리고 동영상 조회수 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위인 </a:t>
            </a:r>
            <a:r>
              <a:rPr lang="ko-KR" altLang="ko-KR" sz="14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씬님은</a:t>
            </a: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총 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억 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8</a:t>
            </a: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천만 조회수를 기록할 정도로 많은 사람이 뷰티 유투브를 시청하고 있습니다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103150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특정 </a:t>
            </a:r>
            <a:r>
              <a:rPr lang="ko-KR" altLang="ko-KR" sz="14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유투버들만</a:t>
            </a: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국한 된 것이 아니라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</a:p>
          <a:p>
            <a:pPr marL="0" marR="0" lvl="0" indent="0" algn="l" defTabSz="103150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한국 뷰티 </a:t>
            </a:r>
            <a:r>
              <a:rPr lang="ko-KR" altLang="ko-KR" sz="14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유투버</a:t>
            </a: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중 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32</a:t>
            </a: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명이 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50</a:t>
            </a: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만 구독자 이상 보유하고 있고</a:t>
            </a:r>
            <a:endParaRPr lang="en-US" altLang="ko-KR" sz="14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103150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100</a:t>
            </a: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명 이상의 뷰티 </a:t>
            </a:r>
            <a:r>
              <a:rPr lang="ko-KR" altLang="ko-KR" sz="14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유투버가</a:t>
            </a: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15</a:t>
            </a: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만명 이상의 구독자를 보유할 정도로 큰 시장이 형성되어 있습니다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4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38861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3150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그리고 저희의 아이템이 실제로 필요한지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수요가 있을지 설문 조사를 진행해보았</a:t>
            </a: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습니다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103150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여성 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48</a:t>
            </a: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명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남성 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30</a:t>
            </a: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명을 대상으로 설문을 진행했고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주 응답자는 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</a:t>
            </a: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대 </a:t>
            </a:r>
            <a:r>
              <a:rPr lang="ko-KR" altLang="ko-KR" sz="14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여성분들이였습니다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8953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3150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첫번째로 화장품 관리가 필요한</a:t>
            </a: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지 알기 위해</a:t>
            </a: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가지고 있는 화장품이 몇 개정도인지 물어</a:t>
            </a: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봤습니다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103150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보통 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</a:t>
            </a: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에서 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40</a:t>
            </a: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 정도의 화장품을 보유하고 있었고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관리를 할 필요성이 있다고 생각을 했습니다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4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04171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3150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두번째로 </a:t>
            </a: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화장품에 </a:t>
            </a: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유통기한이 있다는 것을 알고 있냐고 물어보았는데</a:t>
            </a:r>
            <a:endParaRPr lang="en-US" altLang="ko-KR" sz="14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103150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4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보시다시피</a:t>
            </a: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대부분의 사람들이 화장품에 유통기한이 있다는 것을 인지하고 있습니다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4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70677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2130428"/>
            <a:ext cx="84201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515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31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472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630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78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945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6102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1260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EEF72-D11B-4B45-80B2-11F8785BC426}" type="datetime1">
              <a:rPr lang="ko-KR" altLang="en-US" smtClean="0"/>
              <a:t>2019-10-01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 flipH="1">
            <a:off x="6521451" y="6237314"/>
            <a:ext cx="147741" cy="484163"/>
          </a:xfrm>
          <a:prstGeom prst="rect">
            <a:avLst/>
          </a:prstGeom>
        </p:spPr>
        <p:txBody>
          <a:bodyPr lIns="103151" tIns="51576" rIns="103151" bIns="51576"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181850" y="274641"/>
            <a:ext cx="222885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95300" y="274641"/>
            <a:ext cx="652145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F6344-EBAA-4085-A258-559FF331E266}" type="datetime1">
              <a:rPr lang="ko-KR" altLang="en-US" smtClean="0"/>
              <a:t>2019-10-01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 flipH="1">
            <a:off x="6521451" y="6237314"/>
            <a:ext cx="147741" cy="484163"/>
          </a:xfrm>
          <a:prstGeom prst="rect">
            <a:avLst/>
          </a:prstGeom>
        </p:spPr>
        <p:txBody>
          <a:bodyPr lIns="103151" tIns="51576" rIns="103151" bIns="51576"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95300" y="1600201"/>
            <a:ext cx="4375150" cy="4525963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3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35550" y="1600201"/>
            <a:ext cx="4375150" cy="4525963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3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090FF6-59C0-4879-B026-626A45E9659E}" type="datetime1">
              <a:rPr lang="ko-KR" altLang="en-US" smtClean="0"/>
              <a:t>2019-10-01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 flipH="1">
            <a:off x="6521451" y="6237314"/>
            <a:ext cx="147741" cy="484163"/>
          </a:xfrm>
          <a:prstGeom prst="rect">
            <a:avLst/>
          </a:prstGeom>
        </p:spPr>
        <p:txBody>
          <a:bodyPr lIns="103151" tIns="51576" rIns="103151" bIns="51576"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3"/>
          </a:xfrm>
        </p:spPr>
        <p:txBody>
          <a:bodyPr anchor="b"/>
          <a:lstStyle>
            <a:lvl1pPr marL="0" indent="0">
              <a:buNone/>
              <a:defRPr sz="2700" b="1"/>
            </a:lvl1pPr>
            <a:lvl2pPr marL="515754" indent="0">
              <a:buNone/>
              <a:defRPr sz="2300" b="1"/>
            </a:lvl2pPr>
            <a:lvl3pPr marL="1031509" indent="0">
              <a:buNone/>
              <a:defRPr sz="2000" b="1"/>
            </a:lvl3pPr>
            <a:lvl4pPr marL="1547263" indent="0">
              <a:buNone/>
              <a:defRPr sz="1800" b="1"/>
            </a:lvl4pPr>
            <a:lvl5pPr marL="2063017" indent="0">
              <a:buNone/>
              <a:defRPr sz="1800" b="1"/>
            </a:lvl5pPr>
            <a:lvl6pPr marL="2578772" indent="0">
              <a:buNone/>
              <a:defRPr sz="1800" b="1"/>
            </a:lvl6pPr>
            <a:lvl7pPr marL="3094526" indent="0">
              <a:buNone/>
              <a:defRPr sz="1800" b="1"/>
            </a:lvl7pPr>
            <a:lvl8pPr marL="3610281" indent="0">
              <a:buNone/>
              <a:defRPr sz="1800" b="1"/>
            </a:lvl8pPr>
            <a:lvl9pPr marL="4126035" indent="0">
              <a:buNone/>
              <a:defRPr sz="18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</p:spPr>
        <p:txBody>
          <a:bodyPr/>
          <a:lstStyle>
            <a:lvl1pPr>
              <a:defRPr sz="2700"/>
            </a:lvl1pPr>
            <a:lvl2pPr>
              <a:defRPr sz="23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32114" y="1535113"/>
            <a:ext cx="4378590" cy="639763"/>
          </a:xfrm>
        </p:spPr>
        <p:txBody>
          <a:bodyPr anchor="b"/>
          <a:lstStyle>
            <a:lvl1pPr marL="0" indent="0">
              <a:buNone/>
              <a:defRPr sz="2700" b="1"/>
            </a:lvl1pPr>
            <a:lvl2pPr marL="515754" indent="0">
              <a:buNone/>
              <a:defRPr sz="2300" b="1"/>
            </a:lvl2pPr>
            <a:lvl3pPr marL="1031509" indent="0">
              <a:buNone/>
              <a:defRPr sz="2000" b="1"/>
            </a:lvl3pPr>
            <a:lvl4pPr marL="1547263" indent="0">
              <a:buNone/>
              <a:defRPr sz="1800" b="1"/>
            </a:lvl4pPr>
            <a:lvl5pPr marL="2063017" indent="0">
              <a:buNone/>
              <a:defRPr sz="1800" b="1"/>
            </a:lvl5pPr>
            <a:lvl6pPr marL="2578772" indent="0">
              <a:buNone/>
              <a:defRPr sz="1800" b="1"/>
            </a:lvl6pPr>
            <a:lvl7pPr marL="3094526" indent="0">
              <a:buNone/>
              <a:defRPr sz="1800" b="1"/>
            </a:lvl7pPr>
            <a:lvl8pPr marL="3610281" indent="0">
              <a:buNone/>
              <a:defRPr sz="1800" b="1"/>
            </a:lvl8pPr>
            <a:lvl9pPr marL="4126035" indent="0">
              <a:buNone/>
              <a:defRPr sz="18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32114" y="2174875"/>
            <a:ext cx="4378590" cy="3951288"/>
          </a:xfrm>
        </p:spPr>
        <p:txBody>
          <a:bodyPr/>
          <a:lstStyle>
            <a:lvl1pPr>
              <a:defRPr sz="2700"/>
            </a:lvl1pPr>
            <a:lvl2pPr>
              <a:defRPr sz="23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96B71F-E5F5-4A0E-890A-E016AAB339A5}" type="datetime1">
              <a:rPr lang="ko-KR" altLang="en-US" smtClean="0"/>
              <a:t>2019-10-01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 flipH="1">
            <a:off x="6521451" y="6237314"/>
            <a:ext cx="147741" cy="484163"/>
          </a:xfrm>
          <a:prstGeom prst="rect">
            <a:avLst/>
          </a:prstGeom>
        </p:spPr>
        <p:txBody>
          <a:bodyPr lIns="103151" tIns="51576" rIns="103151" bIns="51576"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021B9-18A6-4AF5-A374-48BE1ECA2072}" type="datetime1">
              <a:rPr lang="ko-KR" altLang="en-US" smtClean="0"/>
              <a:t>2019-10-01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 flipH="1">
            <a:off x="6521451" y="6237314"/>
            <a:ext cx="147741" cy="484163"/>
          </a:xfrm>
          <a:prstGeom prst="rect">
            <a:avLst/>
          </a:prstGeom>
        </p:spPr>
        <p:txBody>
          <a:bodyPr lIns="103151" tIns="51576" rIns="103151" bIns="51576"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A1C93-9B06-4276-BC97-0ADB2A4437DB}" type="datetime1">
              <a:rPr lang="ko-KR" altLang="en-US" smtClean="0"/>
              <a:t>2019-10-01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 flipH="1">
            <a:off x="6521451" y="6237314"/>
            <a:ext cx="147741" cy="484163"/>
          </a:xfrm>
          <a:prstGeom prst="rect">
            <a:avLst/>
          </a:prstGeom>
        </p:spPr>
        <p:txBody>
          <a:bodyPr lIns="103151" tIns="51576" rIns="103151" bIns="51576"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4" y="273049"/>
            <a:ext cx="3259006" cy="1162051"/>
          </a:xfrm>
        </p:spPr>
        <p:txBody>
          <a:bodyPr anchor="b"/>
          <a:lstStyle>
            <a:lvl1pPr algn="l">
              <a:defRPr sz="23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2972" y="273053"/>
            <a:ext cx="5537729" cy="5853113"/>
          </a:xfrm>
        </p:spPr>
        <p:txBody>
          <a:bodyPr/>
          <a:lstStyle>
            <a:lvl1pPr>
              <a:defRPr sz="3600"/>
            </a:lvl1pPr>
            <a:lvl2pPr>
              <a:defRPr sz="3200"/>
            </a:lvl2pPr>
            <a:lvl3pPr>
              <a:defRPr sz="2700"/>
            </a:lvl3pPr>
            <a:lvl4pPr>
              <a:defRPr sz="2300"/>
            </a:lvl4pPr>
            <a:lvl5pPr>
              <a:defRPr sz="23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95304" y="1435103"/>
            <a:ext cx="3259006" cy="4691063"/>
          </a:xfrm>
        </p:spPr>
        <p:txBody>
          <a:bodyPr/>
          <a:lstStyle>
            <a:lvl1pPr marL="0" indent="0">
              <a:buNone/>
              <a:defRPr sz="1600"/>
            </a:lvl1pPr>
            <a:lvl2pPr marL="515754" indent="0">
              <a:buNone/>
              <a:defRPr sz="1400"/>
            </a:lvl2pPr>
            <a:lvl3pPr marL="1031509" indent="0">
              <a:buNone/>
              <a:defRPr sz="1100"/>
            </a:lvl3pPr>
            <a:lvl4pPr marL="1547263" indent="0">
              <a:buNone/>
              <a:defRPr sz="1000"/>
            </a:lvl4pPr>
            <a:lvl5pPr marL="2063017" indent="0">
              <a:buNone/>
              <a:defRPr sz="1000"/>
            </a:lvl5pPr>
            <a:lvl6pPr marL="2578772" indent="0">
              <a:buNone/>
              <a:defRPr sz="1000"/>
            </a:lvl6pPr>
            <a:lvl7pPr marL="3094526" indent="0">
              <a:buNone/>
              <a:defRPr sz="1000"/>
            </a:lvl7pPr>
            <a:lvl8pPr marL="3610281" indent="0">
              <a:buNone/>
              <a:defRPr sz="1000"/>
            </a:lvl8pPr>
            <a:lvl9pPr marL="4126035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ABF81-9823-4755-9B74-B9CC032432DE}" type="datetime1">
              <a:rPr lang="ko-KR" altLang="en-US" smtClean="0"/>
              <a:t>2019-10-01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 flipH="1">
            <a:off x="6521451" y="6237314"/>
            <a:ext cx="147741" cy="484163"/>
          </a:xfrm>
          <a:prstGeom prst="rect">
            <a:avLst/>
          </a:prstGeom>
        </p:spPr>
        <p:txBody>
          <a:bodyPr lIns="103151" tIns="51576" rIns="103151" bIns="51576"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1645" y="4800601"/>
            <a:ext cx="5943600" cy="566738"/>
          </a:xfrm>
        </p:spPr>
        <p:txBody>
          <a:bodyPr anchor="b"/>
          <a:lstStyle>
            <a:lvl1pPr algn="l">
              <a:defRPr sz="23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/>
          <a:lstStyle>
            <a:lvl1pPr marL="0" indent="0">
              <a:buNone/>
              <a:defRPr sz="3600"/>
            </a:lvl1pPr>
            <a:lvl2pPr marL="515754" indent="0">
              <a:buNone/>
              <a:defRPr sz="3200"/>
            </a:lvl2pPr>
            <a:lvl3pPr marL="1031509" indent="0">
              <a:buNone/>
              <a:defRPr sz="2700"/>
            </a:lvl3pPr>
            <a:lvl4pPr marL="1547263" indent="0">
              <a:buNone/>
              <a:defRPr sz="2300"/>
            </a:lvl4pPr>
            <a:lvl5pPr marL="2063017" indent="0">
              <a:buNone/>
              <a:defRPr sz="2300"/>
            </a:lvl5pPr>
            <a:lvl6pPr marL="2578772" indent="0">
              <a:buNone/>
              <a:defRPr sz="2300"/>
            </a:lvl6pPr>
            <a:lvl7pPr marL="3094526" indent="0">
              <a:buNone/>
              <a:defRPr sz="2300"/>
            </a:lvl7pPr>
            <a:lvl8pPr marL="3610281" indent="0">
              <a:buNone/>
              <a:defRPr sz="2300"/>
            </a:lvl8pPr>
            <a:lvl9pPr marL="4126035" indent="0">
              <a:buNone/>
              <a:defRPr sz="23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645" y="5367340"/>
            <a:ext cx="5943600" cy="804863"/>
          </a:xfrm>
        </p:spPr>
        <p:txBody>
          <a:bodyPr/>
          <a:lstStyle>
            <a:lvl1pPr marL="0" indent="0">
              <a:buNone/>
              <a:defRPr sz="1600"/>
            </a:lvl1pPr>
            <a:lvl2pPr marL="515754" indent="0">
              <a:buNone/>
              <a:defRPr sz="1400"/>
            </a:lvl2pPr>
            <a:lvl3pPr marL="1031509" indent="0">
              <a:buNone/>
              <a:defRPr sz="1100"/>
            </a:lvl3pPr>
            <a:lvl4pPr marL="1547263" indent="0">
              <a:buNone/>
              <a:defRPr sz="1000"/>
            </a:lvl4pPr>
            <a:lvl5pPr marL="2063017" indent="0">
              <a:buNone/>
              <a:defRPr sz="1000"/>
            </a:lvl5pPr>
            <a:lvl6pPr marL="2578772" indent="0">
              <a:buNone/>
              <a:defRPr sz="1000"/>
            </a:lvl6pPr>
            <a:lvl7pPr marL="3094526" indent="0">
              <a:buNone/>
              <a:defRPr sz="1000"/>
            </a:lvl7pPr>
            <a:lvl8pPr marL="3610281" indent="0">
              <a:buNone/>
              <a:defRPr sz="1000"/>
            </a:lvl8pPr>
            <a:lvl9pPr marL="4126035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58A5C5-A760-4665-A940-E20F510C69FE}" type="datetime1">
              <a:rPr lang="ko-KR" altLang="en-US" smtClean="0"/>
              <a:t>2019-10-01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 flipH="1">
            <a:off x="6521451" y="6237314"/>
            <a:ext cx="147741" cy="484163"/>
          </a:xfrm>
          <a:prstGeom prst="rect">
            <a:avLst/>
          </a:prstGeom>
        </p:spPr>
        <p:txBody>
          <a:bodyPr lIns="103151" tIns="51576" rIns="103151" bIns="51576"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tx1">
              <a:lumMod val="20000"/>
              <a:lumOff val="80000"/>
            </a:schemeClr>
          </a:fgClr>
          <a:bgClr>
            <a:schemeClr val="bg1">
              <a:lumMod val="95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95300" y="274639"/>
            <a:ext cx="8915400" cy="1143000"/>
          </a:xfrm>
          <a:prstGeom prst="rect">
            <a:avLst/>
          </a:prstGeom>
        </p:spPr>
        <p:txBody>
          <a:bodyPr vert="horz" lIns="103151" tIns="51576" rIns="103151" bIns="51576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600201"/>
            <a:ext cx="8915400" cy="4525963"/>
          </a:xfrm>
          <a:prstGeom prst="rect">
            <a:avLst/>
          </a:prstGeom>
        </p:spPr>
        <p:txBody>
          <a:bodyPr vert="horz" lIns="103151" tIns="51576" rIns="103151" bIns="51576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95300" y="6356353"/>
            <a:ext cx="2311400" cy="365125"/>
          </a:xfrm>
          <a:prstGeom prst="rect">
            <a:avLst/>
          </a:prstGeom>
        </p:spPr>
        <p:txBody>
          <a:bodyPr vert="horz" lIns="103151" tIns="51576" rIns="103151" bIns="51576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  <a:latin typeface="나눔스퀘어라운드 ExtraBold" pitchFamily="50" charset="-127"/>
                <a:ea typeface="나눔스퀘어라운드 ExtraBold" pitchFamily="50" charset="-127"/>
              </a:defRPr>
            </a:lvl1pPr>
          </a:lstStyle>
          <a:p>
            <a:fld id="{8E556582-29A5-4912-BEA1-BEA54FAD3E1C}" type="datetime1">
              <a:rPr lang="ko-KR" altLang="en-US" smtClean="0"/>
              <a:pPr/>
              <a:t>2019-10-01</a:t>
            </a:fld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215251" y="1"/>
            <a:ext cx="2542540" cy="365125"/>
          </a:xfrm>
          <a:prstGeom prst="rect">
            <a:avLst/>
          </a:prstGeom>
        </p:spPr>
        <p:txBody>
          <a:bodyPr vert="horz" lIns="103151" tIns="51576" rIns="103151" bIns="51576" rtlCol="0" anchor="ctr"/>
          <a:lstStyle>
            <a:lvl1pPr algn="r">
              <a:defRPr sz="1400">
                <a:solidFill>
                  <a:schemeClr val="bg1"/>
                </a:solidFill>
                <a:latin typeface="나눔스퀘어라운드 ExtraBold" pitchFamily="50" charset="-127"/>
                <a:ea typeface="나눔스퀘어라운드 ExtraBold" pitchFamily="50" charset="-127"/>
              </a:defRPr>
            </a:lvl1pPr>
          </a:lstStyle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1031509" rtl="0" eaLnBrk="1" latinLnBrk="1" hangingPunct="1">
        <a:spcBef>
          <a:spcPct val="0"/>
        </a:spcBef>
        <a:buNone/>
        <a:defRPr sz="5000" kern="1200" spc="-169">
          <a:solidFill>
            <a:schemeClr val="tx1"/>
          </a:solidFill>
          <a:latin typeface="나눔스퀘어라운드 ExtraBold" pitchFamily="50" charset="-127"/>
          <a:ea typeface="나눔스퀘어라운드 ExtraBold" pitchFamily="50" charset="-127"/>
          <a:cs typeface="+mj-cs"/>
        </a:defRPr>
      </a:lvl1pPr>
    </p:titleStyle>
    <p:bodyStyle>
      <a:lvl1pPr marL="386816" indent="-386816" algn="l" defTabSz="1031509" rtl="0" eaLnBrk="1" latinLnBrk="1" hangingPunct="1">
        <a:spcBef>
          <a:spcPct val="20000"/>
        </a:spcBef>
        <a:buFont typeface="Arial" pitchFamily="34" charset="0"/>
        <a:buChar char="•"/>
        <a:defRPr sz="3600" kern="1200" spc="-113" baseline="0">
          <a:solidFill>
            <a:schemeClr val="tx1"/>
          </a:solidFill>
          <a:latin typeface="나눔스퀘어라운드 ExtraBold" pitchFamily="50" charset="-127"/>
          <a:ea typeface="나눔스퀘어라운드 ExtraBold" pitchFamily="50" charset="-127"/>
          <a:cs typeface="+mn-cs"/>
        </a:defRPr>
      </a:lvl1pPr>
      <a:lvl2pPr marL="838100" indent="-322346" algn="l" defTabSz="1031509" rtl="0" eaLnBrk="1" latinLnBrk="1" hangingPunct="1">
        <a:spcBef>
          <a:spcPct val="20000"/>
        </a:spcBef>
        <a:buFont typeface="Arial" pitchFamily="34" charset="0"/>
        <a:buChar char="–"/>
        <a:defRPr sz="3200" kern="1200" spc="-113" baseline="0">
          <a:solidFill>
            <a:schemeClr val="tx1"/>
          </a:solidFill>
          <a:latin typeface="나눔스퀘어라운드 ExtraBold" pitchFamily="50" charset="-127"/>
          <a:ea typeface="나눔스퀘어라운드 ExtraBold" pitchFamily="50" charset="-127"/>
          <a:cs typeface="+mn-cs"/>
        </a:defRPr>
      </a:lvl2pPr>
      <a:lvl3pPr marL="1289386" indent="-257877" algn="l" defTabSz="1031509" rtl="0" eaLnBrk="1" latinLnBrk="1" hangingPunct="1">
        <a:spcBef>
          <a:spcPct val="20000"/>
        </a:spcBef>
        <a:buFont typeface="Arial" pitchFamily="34" charset="0"/>
        <a:buChar char="•"/>
        <a:defRPr sz="2700" kern="1200" spc="-113" baseline="0">
          <a:solidFill>
            <a:schemeClr val="tx1"/>
          </a:solidFill>
          <a:latin typeface="나눔스퀘어라운드 ExtraBold" pitchFamily="50" charset="-127"/>
          <a:ea typeface="나눔스퀘어라운드 ExtraBold" pitchFamily="50" charset="-127"/>
          <a:cs typeface="+mn-cs"/>
        </a:defRPr>
      </a:lvl3pPr>
      <a:lvl4pPr marL="1805140" indent="-257877" algn="l" defTabSz="1031509" rtl="0" eaLnBrk="1" latinLnBrk="1" hangingPunct="1">
        <a:spcBef>
          <a:spcPct val="20000"/>
        </a:spcBef>
        <a:buFont typeface="Arial" pitchFamily="34" charset="0"/>
        <a:buChar char="–"/>
        <a:defRPr sz="2300" kern="1200" spc="-113" baseline="0">
          <a:solidFill>
            <a:schemeClr val="tx1"/>
          </a:solidFill>
          <a:latin typeface="나눔스퀘어라운드 ExtraBold" pitchFamily="50" charset="-127"/>
          <a:ea typeface="나눔스퀘어라운드 ExtraBold" pitchFamily="50" charset="-127"/>
          <a:cs typeface="+mn-cs"/>
        </a:defRPr>
      </a:lvl4pPr>
      <a:lvl5pPr marL="2320895" indent="-257877" algn="l" defTabSz="1031509" rtl="0" eaLnBrk="1" latinLnBrk="1" hangingPunct="1">
        <a:spcBef>
          <a:spcPct val="20000"/>
        </a:spcBef>
        <a:buFont typeface="Arial" pitchFamily="34" charset="0"/>
        <a:buChar char="»"/>
        <a:defRPr sz="2300" kern="1200" spc="-113" baseline="0">
          <a:solidFill>
            <a:schemeClr val="tx1"/>
          </a:solidFill>
          <a:latin typeface="나눔스퀘어라운드 ExtraBold" pitchFamily="50" charset="-127"/>
          <a:ea typeface="나눔스퀘어라운드 ExtraBold" pitchFamily="50" charset="-127"/>
          <a:cs typeface="+mn-cs"/>
        </a:defRPr>
      </a:lvl5pPr>
      <a:lvl6pPr marL="2836649" indent="-257877" algn="l" defTabSz="1031509" rtl="0" eaLnBrk="1" latinLnBrk="1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6pPr>
      <a:lvl7pPr marL="3352403" indent="-257877" algn="l" defTabSz="1031509" rtl="0" eaLnBrk="1" latinLnBrk="1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7pPr>
      <a:lvl8pPr marL="3868158" indent="-257877" algn="l" defTabSz="1031509" rtl="0" eaLnBrk="1" latinLnBrk="1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8pPr>
      <a:lvl9pPr marL="4383912" indent="-257877" algn="l" defTabSz="1031509" rtl="0" eaLnBrk="1" latinLnBrk="1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031509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15754" algn="l" defTabSz="1031509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31509" algn="l" defTabSz="1031509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47263" algn="l" defTabSz="1031509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63017" algn="l" defTabSz="1031509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78772" algn="l" defTabSz="1031509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94526" algn="l" defTabSz="1031509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610281" algn="l" defTabSz="1031509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126035" algn="l" defTabSz="1031509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8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4.png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jpeg"/><Relationship Id="rId5" Type="http://schemas.openxmlformats.org/officeDocument/2006/relationships/image" Target="../media/image24.png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jpeg"/><Relationship Id="rId5" Type="http://schemas.openxmlformats.org/officeDocument/2006/relationships/image" Target="../media/image9.pn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33.png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.png"/><Relationship Id="rId5" Type="http://schemas.openxmlformats.org/officeDocument/2006/relationships/image" Target="../media/image35.jpeg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3.jpeg"/><Relationship Id="rId5" Type="http://schemas.openxmlformats.org/officeDocument/2006/relationships/image" Target="../media/image42.jpeg"/><Relationship Id="rId4" Type="http://schemas.openxmlformats.org/officeDocument/2006/relationships/image" Target="../media/image41.jpeg"/><Relationship Id="rId9" Type="http://schemas.openxmlformats.org/officeDocument/2006/relationships/image" Target="../media/image4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566477" y="2119789"/>
            <a:ext cx="27730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err="1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캡스톤디자인</a:t>
            </a:r>
            <a:r>
              <a:rPr lang="ko-KR" altLang="en-US" sz="24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4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ko-KR" altLang="en-US" sz="24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조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3566477" y="2682786"/>
            <a:ext cx="277304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Beauty For Me</a:t>
            </a:r>
            <a:endParaRPr lang="ko-KR" altLang="en-US" sz="540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4C4BE1B-2590-457D-A97F-8A93481818B1}"/>
              </a:ext>
            </a:extLst>
          </p:cNvPr>
          <p:cNvSpPr/>
          <p:nvPr/>
        </p:nvSpPr>
        <p:spPr>
          <a:xfrm>
            <a:off x="3440832" y="5085184"/>
            <a:ext cx="2736304" cy="288032"/>
          </a:xfrm>
          <a:prstGeom prst="rect">
            <a:avLst/>
          </a:prstGeom>
          <a:solidFill>
            <a:srgbClr val="EAD0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454B23-D5BD-4E4E-9F3C-5030C9F9DBD1}"/>
              </a:ext>
            </a:extLst>
          </p:cNvPr>
          <p:cNvSpPr txBox="1"/>
          <p:nvPr/>
        </p:nvSpPr>
        <p:spPr>
          <a:xfrm>
            <a:off x="3566477" y="5003884"/>
            <a:ext cx="2773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김정빈 </a:t>
            </a:r>
            <a:r>
              <a:rPr lang="ko-KR" altLang="en-US" sz="1800" dirty="0" err="1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유인근</a:t>
            </a:r>
            <a:r>
              <a:rPr lang="ko-KR" altLang="en-US" sz="18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 최범수</a:t>
            </a:r>
          </a:p>
        </p:txBody>
      </p:sp>
    </p:spTree>
    <p:extLst>
      <p:ext uri="{BB962C8B-B14F-4D97-AF65-F5344CB8AC3E}">
        <p14:creationId xmlns:p14="http://schemas.microsoft.com/office/powerpoint/2010/main" val="1859302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293686" y="362329"/>
            <a:ext cx="4104456" cy="625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200000"/>
              </a:lnSpc>
              <a:buFont typeface="+mj-lt"/>
              <a:buAutoNum type="romanUcPeriod"/>
            </a:pPr>
            <a:r>
              <a:rPr lang="ko-KR" altLang="en-US" spc="-150" dirty="0">
                <a:gradFill>
                  <a:gsLst>
                    <a:gs pos="0">
                      <a:srgbClr val="4F6A81"/>
                    </a:gs>
                    <a:gs pos="100000">
                      <a:srgbClr val="4F6A81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 기획 동기</a:t>
            </a:r>
            <a:endParaRPr lang="en-US" altLang="ko-KR" spc="-150" dirty="0">
              <a:gradFill>
                <a:gsLst>
                  <a:gs pos="0">
                    <a:srgbClr val="4F6A81"/>
                  </a:gs>
                  <a:gs pos="100000">
                    <a:srgbClr val="4F6A81"/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BF8909A-2C0E-4493-8DF7-39EDEF2CF6EF}"/>
              </a:ext>
            </a:extLst>
          </p:cNvPr>
          <p:cNvSpPr/>
          <p:nvPr/>
        </p:nvSpPr>
        <p:spPr>
          <a:xfrm>
            <a:off x="3463354" y="6544971"/>
            <a:ext cx="2736304" cy="288032"/>
          </a:xfrm>
          <a:prstGeom prst="rect">
            <a:avLst/>
          </a:prstGeom>
          <a:solidFill>
            <a:srgbClr val="EAD0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52ACEAA-83A1-4408-A835-BB10B6892B43}"/>
              </a:ext>
            </a:extLst>
          </p:cNvPr>
          <p:cNvSpPr txBox="1"/>
          <p:nvPr/>
        </p:nvSpPr>
        <p:spPr>
          <a:xfrm>
            <a:off x="4088904" y="476672"/>
            <a:ext cx="5817096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설문 조사</a:t>
            </a:r>
            <a:endParaRPr lang="en-US" altLang="ko-KR" sz="2400" spc="-150" dirty="0">
              <a:gradFill>
                <a:gsLst>
                  <a:gs pos="0">
                    <a:schemeClr val="tx2">
                      <a:lumMod val="75000"/>
                    </a:schemeClr>
                  </a:gs>
                  <a:gs pos="100000">
                    <a:schemeClr val="tx2">
                      <a:lumMod val="75000"/>
                    </a:schemeClr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CCCE83-53BD-416E-824E-2F376841B7DB}"/>
              </a:ext>
            </a:extLst>
          </p:cNvPr>
          <p:cNvSpPr txBox="1"/>
          <p:nvPr/>
        </p:nvSpPr>
        <p:spPr>
          <a:xfrm>
            <a:off x="5385048" y="3356992"/>
            <a:ext cx="4265814" cy="1417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화장품 유통기한을 인지하고 있음에도</a:t>
            </a:r>
            <a:endParaRPr lang="en-US" altLang="ko-KR" b="1" spc="-150" dirty="0">
              <a:gradFill>
                <a:gsLst>
                  <a:gs pos="0">
                    <a:schemeClr val="tx2">
                      <a:lumMod val="75000"/>
                    </a:schemeClr>
                  </a:gs>
                  <a:gs pos="100000">
                    <a:schemeClr val="tx2">
                      <a:lumMod val="75000"/>
                    </a:schemeClr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b="1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60%</a:t>
            </a:r>
            <a:r>
              <a:rPr lang="ko-KR" altLang="en-US" b="1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는 유통기한을 넘긴 적이 있고</a:t>
            </a:r>
            <a:endParaRPr lang="en-US" altLang="ko-KR" b="1" spc="-150" dirty="0">
              <a:gradFill>
                <a:gsLst>
                  <a:gs pos="0">
                    <a:schemeClr val="tx2">
                      <a:lumMod val="75000"/>
                    </a:schemeClr>
                  </a:gs>
                  <a:gs pos="100000">
                    <a:schemeClr val="tx2">
                      <a:lumMod val="75000"/>
                    </a:schemeClr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25%</a:t>
            </a:r>
            <a:r>
              <a:rPr lang="ko-KR" altLang="en-US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는 유통기한을 신경 쓰지 않음</a:t>
            </a:r>
            <a:endParaRPr lang="en-US" altLang="ko-KR" spc="-150" dirty="0">
              <a:gradFill>
                <a:gsLst>
                  <a:gs pos="0">
                    <a:schemeClr val="tx2">
                      <a:lumMod val="75000"/>
                    </a:schemeClr>
                  </a:gs>
                  <a:gs pos="100000">
                    <a:schemeClr val="tx2">
                      <a:lumMod val="75000"/>
                    </a:schemeClr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7A71662-31DA-4690-B745-460010D45CE9}"/>
              </a:ext>
            </a:extLst>
          </p:cNvPr>
          <p:cNvSpPr txBox="1"/>
          <p:nvPr/>
        </p:nvSpPr>
        <p:spPr>
          <a:xfrm>
            <a:off x="488504" y="1367305"/>
            <a:ext cx="6453387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( 3 ) </a:t>
            </a:r>
            <a:r>
              <a:rPr lang="ko-KR" altLang="en-US" sz="1800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화장품 유통기한을</a:t>
            </a:r>
            <a:r>
              <a:rPr lang="ko-KR" altLang="en-US" sz="1800" b="1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 넘기신 적</a:t>
            </a:r>
            <a:r>
              <a:rPr lang="ko-KR" altLang="en-US" sz="1800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이 있나요</a:t>
            </a:r>
            <a:r>
              <a:rPr lang="en-US" altLang="ko-KR" sz="1800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01FA8BA-A236-4F5B-9CD2-6DD875D011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816"/>
          <a:stretch/>
        </p:blipFill>
        <p:spPr>
          <a:xfrm>
            <a:off x="560512" y="2045945"/>
            <a:ext cx="4333766" cy="4335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545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293686" y="362329"/>
            <a:ext cx="4104456" cy="625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200000"/>
              </a:lnSpc>
              <a:buFont typeface="+mj-lt"/>
              <a:buAutoNum type="romanUcPeriod"/>
            </a:pPr>
            <a:r>
              <a:rPr lang="ko-KR" altLang="en-US" spc="-150" dirty="0">
                <a:gradFill>
                  <a:gsLst>
                    <a:gs pos="0">
                      <a:srgbClr val="4F6A81"/>
                    </a:gs>
                    <a:gs pos="100000">
                      <a:srgbClr val="4F6A81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 기획 동기</a:t>
            </a:r>
            <a:endParaRPr lang="en-US" altLang="ko-KR" spc="-150" dirty="0">
              <a:gradFill>
                <a:gsLst>
                  <a:gs pos="0">
                    <a:srgbClr val="4F6A81"/>
                  </a:gs>
                  <a:gs pos="100000">
                    <a:srgbClr val="4F6A81"/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BF8909A-2C0E-4493-8DF7-39EDEF2CF6EF}"/>
              </a:ext>
            </a:extLst>
          </p:cNvPr>
          <p:cNvSpPr/>
          <p:nvPr/>
        </p:nvSpPr>
        <p:spPr>
          <a:xfrm>
            <a:off x="3463354" y="6544971"/>
            <a:ext cx="2736304" cy="288032"/>
          </a:xfrm>
          <a:prstGeom prst="rect">
            <a:avLst/>
          </a:prstGeom>
          <a:solidFill>
            <a:srgbClr val="EAD0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52ACEAA-83A1-4408-A835-BB10B6892B43}"/>
              </a:ext>
            </a:extLst>
          </p:cNvPr>
          <p:cNvSpPr txBox="1"/>
          <p:nvPr/>
        </p:nvSpPr>
        <p:spPr>
          <a:xfrm>
            <a:off x="4088904" y="476672"/>
            <a:ext cx="5817096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설문 조사</a:t>
            </a:r>
            <a:endParaRPr lang="en-US" altLang="ko-KR" sz="2400" spc="-150" dirty="0">
              <a:gradFill>
                <a:gsLst>
                  <a:gs pos="0">
                    <a:schemeClr val="tx2">
                      <a:lumMod val="75000"/>
                    </a:schemeClr>
                  </a:gs>
                  <a:gs pos="100000">
                    <a:schemeClr val="tx2">
                      <a:lumMod val="75000"/>
                    </a:schemeClr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CCCE83-53BD-416E-824E-2F376841B7DB}"/>
              </a:ext>
            </a:extLst>
          </p:cNvPr>
          <p:cNvSpPr txBox="1"/>
          <p:nvPr/>
        </p:nvSpPr>
        <p:spPr>
          <a:xfrm>
            <a:off x="5385048" y="3573016"/>
            <a:ext cx="4265814" cy="494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77%</a:t>
            </a:r>
            <a:r>
              <a:rPr lang="ko-KR" altLang="en-US" b="1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가 뷰티 유투브를 즐겨보고 있음</a:t>
            </a:r>
            <a:endParaRPr lang="en-US" altLang="ko-KR" b="1" spc="-150" dirty="0">
              <a:gradFill>
                <a:gsLst>
                  <a:gs pos="0">
                    <a:schemeClr val="tx2">
                      <a:lumMod val="75000"/>
                    </a:schemeClr>
                  </a:gs>
                  <a:gs pos="100000">
                    <a:schemeClr val="tx2">
                      <a:lumMod val="75000"/>
                    </a:schemeClr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7A71662-31DA-4690-B745-460010D45CE9}"/>
              </a:ext>
            </a:extLst>
          </p:cNvPr>
          <p:cNvSpPr txBox="1"/>
          <p:nvPr/>
        </p:nvSpPr>
        <p:spPr>
          <a:xfrm>
            <a:off x="488504" y="1367305"/>
            <a:ext cx="6453387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( 4 ) </a:t>
            </a:r>
            <a:r>
              <a:rPr lang="ko-KR" altLang="en-US" sz="1800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유투브 뷰티 동영상을 시청하신 적이 있나요</a:t>
            </a:r>
            <a:r>
              <a:rPr lang="en-US" altLang="ko-KR" sz="1800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48EFA43-DFCD-448F-B02E-F97BD9300F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98" b="2669"/>
          <a:stretch/>
        </p:blipFill>
        <p:spPr>
          <a:xfrm>
            <a:off x="560512" y="2040334"/>
            <a:ext cx="4327492" cy="4335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417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293686" y="362329"/>
            <a:ext cx="4104456" cy="625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200000"/>
              </a:lnSpc>
              <a:buFont typeface="+mj-lt"/>
              <a:buAutoNum type="romanUcPeriod"/>
            </a:pPr>
            <a:r>
              <a:rPr lang="ko-KR" altLang="en-US" spc="-150" dirty="0">
                <a:gradFill>
                  <a:gsLst>
                    <a:gs pos="0">
                      <a:srgbClr val="4F6A81"/>
                    </a:gs>
                    <a:gs pos="100000">
                      <a:srgbClr val="4F6A81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 기획 동기</a:t>
            </a:r>
            <a:endParaRPr lang="en-US" altLang="ko-KR" spc="-150" dirty="0">
              <a:gradFill>
                <a:gsLst>
                  <a:gs pos="0">
                    <a:srgbClr val="4F6A81"/>
                  </a:gs>
                  <a:gs pos="100000">
                    <a:srgbClr val="4F6A81"/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BF8909A-2C0E-4493-8DF7-39EDEF2CF6EF}"/>
              </a:ext>
            </a:extLst>
          </p:cNvPr>
          <p:cNvSpPr/>
          <p:nvPr/>
        </p:nvSpPr>
        <p:spPr>
          <a:xfrm>
            <a:off x="3463354" y="6544971"/>
            <a:ext cx="2736304" cy="288032"/>
          </a:xfrm>
          <a:prstGeom prst="rect">
            <a:avLst/>
          </a:prstGeom>
          <a:solidFill>
            <a:srgbClr val="EAD0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52ACEAA-83A1-4408-A835-BB10B6892B43}"/>
              </a:ext>
            </a:extLst>
          </p:cNvPr>
          <p:cNvSpPr txBox="1"/>
          <p:nvPr/>
        </p:nvSpPr>
        <p:spPr>
          <a:xfrm>
            <a:off x="4088904" y="476672"/>
            <a:ext cx="5817096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설문 조사</a:t>
            </a:r>
            <a:endParaRPr lang="en-US" altLang="ko-KR" sz="2400" spc="-150" dirty="0">
              <a:gradFill>
                <a:gsLst>
                  <a:gs pos="0">
                    <a:schemeClr val="tx2">
                      <a:lumMod val="75000"/>
                    </a:schemeClr>
                  </a:gs>
                  <a:gs pos="100000">
                    <a:schemeClr val="tx2">
                      <a:lumMod val="75000"/>
                    </a:schemeClr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CCCE83-53BD-416E-824E-2F376841B7DB}"/>
              </a:ext>
            </a:extLst>
          </p:cNvPr>
          <p:cNvSpPr txBox="1"/>
          <p:nvPr/>
        </p:nvSpPr>
        <p:spPr>
          <a:xfrm>
            <a:off x="776536" y="5711847"/>
            <a:ext cx="8352928" cy="494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화장품 유통기한 관리 및 유투브 컨텐츠 추천 서비스에 매우 </a:t>
            </a:r>
            <a:r>
              <a:rPr lang="ko-KR" altLang="en-US" b="1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긍정적 반응</a:t>
            </a:r>
            <a:endParaRPr lang="en-US" altLang="ko-KR" b="1" spc="-150" dirty="0">
              <a:gradFill>
                <a:gsLst>
                  <a:gs pos="0">
                    <a:schemeClr val="tx2">
                      <a:lumMod val="75000"/>
                    </a:schemeClr>
                  </a:gs>
                  <a:gs pos="100000">
                    <a:schemeClr val="tx2">
                      <a:lumMod val="75000"/>
                    </a:schemeClr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7A71662-31DA-4690-B745-460010D45CE9}"/>
              </a:ext>
            </a:extLst>
          </p:cNvPr>
          <p:cNvSpPr txBox="1"/>
          <p:nvPr/>
        </p:nvSpPr>
        <p:spPr>
          <a:xfrm>
            <a:off x="488505" y="1367305"/>
            <a:ext cx="4320480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( 6 )</a:t>
            </a:r>
            <a:r>
              <a:rPr lang="ko-KR" altLang="en-US" sz="1800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 화장품 유통기한 관리 서비스를</a:t>
            </a:r>
            <a:endParaRPr lang="en-US" altLang="ko-KR" sz="1800" spc="-150" dirty="0">
              <a:gradFill>
                <a:gsLst>
                  <a:gs pos="0">
                    <a:schemeClr val="tx2">
                      <a:lumMod val="75000"/>
                    </a:schemeClr>
                  </a:gs>
                  <a:gs pos="100000">
                    <a:schemeClr val="tx2">
                      <a:lumMod val="75000"/>
                    </a:schemeClr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800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이용하실 의향이 있나요</a:t>
            </a:r>
            <a:r>
              <a:rPr lang="en-US" altLang="ko-KR" sz="1800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3787A0C-8A39-4004-9724-DE6653DB10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194"/>
          <a:stretch/>
        </p:blipFill>
        <p:spPr>
          <a:xfrm>
            <a:off x="5735123" y="2348881"/>
            <a:ext cx="3025485" cy="303148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33F3CEB-D03D-469F-B02E-025D53231A6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689"/>
          <a:stretch/>
        </p:blipFill>
        <p:spPr>
          <a:xfrm>
            <a:off x="920552" y="2348881"/>
            <a:ext cx="3025485" cy="302433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5453260-BCBB-416C-BD3A-CD2F81522C32}"/>
              </a:ext>
            </a:extLst>
          </p:cNvPr>
          <p:cNvSpPr txBox="1"/>
          <p:nvPr/>
        </p:nvSpPr>
        <p:spPr>
          <a:xfrm>
            <a:off x="5241032" y="1367305"/>
            <a:ext cx="4320480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( 7 ) </a:t>
            </a:r>
            <a:r>
              <a:rPr lang="ko-KR" altLang="en-US" sz="1800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내가 가진 화장품을 조합하여 할 수 있는</a:t>
            </a:r>
            <a:endParaRPr lang="en-US" altLang="ko-KR" sz="1800" spc="-150" dirty="0">
              <a:gradFill>
                <a:gsLst>
                  <a:gs pos="0">
                    <a:schemeClr val="tx2">
                      <a:lumMod val="75000"/>
                    </a:schemeClr>
                  </a:gs>
                  <a:gs pos="100000">
                    <a:schemeClr val="tx2">
                      <a:lumMod val="75000"/>
                    </a:schemeClr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800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ko-KR" altLang="en-US" sz="1800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메이크업 추천을 받을 의향이 있나요</a:t>
            </a:r>
            <a:r>
              <a:rPr lang="en-US" altLang="ko-KR" sz="1800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173406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93686" y="362329"/>
            <a:ext cx="4104456" cy="625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lvl="0" indent="-514350">
              <a:lnSpc>
                <a:spcPct val="200000"/>
              </a:lnSpc>
              <a:buFont typeface="+mj-lt"/>
              <a:buAutoNum type="romanUcPeriod" startAt="2"/>
            </a:pPr>
            <a:r>
              <a:rPr lang="ko-KR" altLang="en-US" spc="-150" dirty="0">
                <a:gradFill>
                  <a:gsLst>
                    <a:gs pos="0">
                      <a:srgbClr val="4F6A81"/>
                    </a:gs>
                    <a:gs pos="100000">
                      <a:srgbClr val="4F6A81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아이템 소개</a:t>
            </a:r>
            <a:endParaRPr lang="en-US" altLang="ko-KR" spc="-150" dirty="0">
              <a:gradFill>
                <a:gsLst>
                  <a:gs pos="0">
                    <a:srgbClr val="4F6A81"/>
                  </a:gs>
                  <a:gs pos="100000">
                    <a:srgbClr val="4F6A81"/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435F930-3CA7-404E-845C-59959BBE5A14}"/>
              </a:ext>
            </a:extLst>
          </p:cNvPr>
          <p:cNvSpPr/>
          <p:nvPr/>
        </p:nvSpPr>
        <p:spPr>
          <a:xfrm>
            <a:off x="3469377" y="6512994"/>
            <a:ext cx="2736304" cy="288032"/>
          </a:xfrm>
          <a:prstGeom prst="rect">
            <a:avLst/>
          </a:prstGeom>
          <a:solidFill>
            <a:srgbClr val="EAD0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964353E-2D1D-41E5-9096-C22B70B8D1B5}"/>
              </a:ext>
            </a:extLst>
          </p:cNvPr>
          <p:cNvSpPr txBox="1"/>
          <p:nvPr/>
        </p:nvSpPr>
        <p:spPr>
          <a:xfrm>
            <a:off x="4088904" y="476672"/>
            <a:ext cx="5817096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[ 1 ] </a:t>
            </a:r>
            <a:r>
              <a:rPr lang="ko-KR" altLang="en-US" sz="2400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화장품 관리</a:t>
            </a:r>
            <a:endParaRPr lang="en-US" altLang="ko-KR" sz="2400" spc="-150" dirty="0">
              <a:gradFill>
                <a:gsLst>
                  <a:gs pos="0">
                    <a:schemeClr val="tx2">
                      <a:lumMod val="75000"/>
                    </a:schemeClr>
                  </a:gs>
                  <a:gs pos="100000">
                    <a:schemeClr val="tx2">
                      <a:lumMod val="75000"/>
                    </a:schemeClr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7" name="Picture 2" descr="cosmetic icon에 대한 이미지 검색결과">
            <a:extLst>
              <a:ext uri="{FF2B5EF4-FFF2-40B4-BE49-F238E27FC236}">
                <a16:creationId xmlns:a16="http://schemas.microsoft.com/office/drawing/2014/main" id="{0DD25C46-96E8-4520-B8C6-F55A46170A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544" y="2780928"/>
            <a:ext cx="1800200" cy="18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barcode icon에 대한 이미지 검색결과">
            <a:extLst>
              <a:ext uri="{FF2B5EF4-FFF2-40B4-BE49-F238E27FC236}">
                <a16:creationId xmlns:a16="http://schemas.microsoft.com/office/drawing/2014/main" id="{7A03AD28-B36A-4161-8F54-29012F0A42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64" b="20800"/>
          <a:stretch/>
        </p:blipFill>
        <p:spPr bwMode="auto">
          <a:xfrm>
            <a:off x="3399656" y="1700808"/>
            <a:ext cx="2057400" cy="1512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and icon에 대한 이미지 검색결과">
            <a:extLst>
              <a:ext uri="{FF2B5EF4-FFF2-40B4-BE49-F238E27FC236}">
                <a16:creationId xmlns:a16="http://schemas.microsoft.com/office/drawing/2014/main" id="{8D0A9D85-DF40-4B51-898F-AB86BBE9E7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0734" y="4329100"/>
            <a:ext cx="1790328" cy="1790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smartphone icon에 대한 이미지 검색결과">
            <a:extLst>
              <a:ext uri="{FF2B5EF4-FFF2-40B4-BE49-F238E27FC236}">
                <a16:creationId xmlns:a16="http://schemas.microsoft.com/office/drawing/2014/main" id="{0773B20E-EE12-42AD-A89A-30B4E11C9E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75" r="15037"/>
          <a:stretch/>
        </p:blipFill>
        <p:spPr bwMode="auto">
          <a:xfrm>
            <a:off x="5961112" y="1586761"/>
            <a:ext cx="3240360" cy="4629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BAB54DE-6F59-4F2E-A657-14BE76EED2AB}"/>
              </a:ext>
            </a:extLst>
          </p:cNvPr>
          <p:cNvSpPr txBox="1"/>
          <p:nvPr/>
        </p:nvSpPr>
        <p:spPr>
          <a:xfrm>
            <a:off x="6889436" y="2472733"/>
            <a:ext cx="13837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 : </a:t>
            </a:r>
            <a:r>
              <a:rPr lang="en-US" altLang="ko-KR" sz="1600" b="1" dirty="0" err="1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yymmdd</a:t>
            </a:r>
            <a:endParaRPr lang="ko-KR" altLang="en-US" sz="1600" b="1" dirty="0">
              <a:solidFill>
                <a:schemeClr val="tx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1" name="Picture 10" descr="arrow icon에 대한 이미지 검색결과">
            <a:extLst>
              <a:ext uri="{FF2B5EF4-FFF2-40B4-BE49-F238E27FC236}">
                <a16:creationId xmlns:a16="http://schemas.microsoft.com/office/drawing/2014/main" id="{C8A80C03-2728-4B3D-B049-FD1B59D700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9542" y="3607488"/>
            <a:ext cx="549953" cy="549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0" descr="arrow icon에 대한 이미지 검색결과">
            <a:extLst>
              <a:ext uri="{FF2B5EF4-FFF2-40B4-BE49-F238E27FC236}">
                <a16:creationId xmlns:a16="http://schemas.microsoft.com/office/drawing/2014/main" id="{FCE6D9C8-CDE6-4EAD-8FA9-6A7FFBCB2F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4108" y="3591642"/>
            <a:ext cx="549953" cy="549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E503165C-32BB-4F58-8435-3018A34871F5}"/>
              </a:ext>
            </a:extLst>
          </p:cNvPr>
          <p:cNvSpPr txBox="1"/>
          <p:nvPr/>
        </p:nvSpPr>
        <p:spPr>
          <a:xfrm>
            <a:off x="6889436" y="2874423"/>
            <a:ext cx="13837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rgbClr val="FF0000"/>
                </a:solidFill>
              </a:rPr>
              <a:t>B : </a:t>
            </a:r>
            <a:r>
              <a:rPr lang="en-US" altLang="ko-KR" sz="1600" b="1" dirty="0" err="1">
                <a:solidFill>
                  <a:srgbClr val="FF0000"/>
                </a:solidFill>
              </a:rPr>
              <a:t>yymmdd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  <p:pic>
        <p:nvPicPr>
          <p:cNvPr id="6152" name="Picture 8" descr="bell icon에 대한 이미지 검색결과">
            <a:extLst>
              <a:ext uri="{FF2B5EF4-FFF2-40B4-BE49-F238E27FC236}">
                <a16:creationId xmlns:a16="http://schemas.microsoft.com/office/drawing/2014/main" id="{D46F97FF-1E27-4668-8C2C-5F31766E0D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9747" y="1134948"/>
            <a:ext cx="836712" cy="836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1412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15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15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15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15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93686" y="362329"/>
            <a:ext cx="4104456" cy="625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lvl="0" indent="-514350">
              <a:lnSpc>
                <a:spcPct val="200000"/>
              </a:lnSpc>
              <a:buFont typeface="+mj-lt"/>
              <a:buAutoNum type="romanUcPeriod" startAt="2"/>
            </a:pPr>
            <a:r>
              <a:rPr lang="ko-KR" altLang="en-US" spc="-150" dirty="0">
                <a:gradFill>
                  <a:gsLst>
                    <a:gs pos="0">
                      <a:srgbClr val="4F6A81"/>
                    </a:gs>
                    <a:gs pos="100000">
                      <a:srgbClr val="4F6A81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아이템 소개</a:t>
            </a:r>
            <a:endParaRPr lang="en-US" altLang="ko-KR" spc="-150" dirty="0">
              <a:gradFill>
                <a:gsLst>
                  <a:gs pos="0">
                    <a:srgbClr val="4F6A81"/>
                  </a:gs>
                  <a:gs pos="100000">
                    <a:srgbClr val="4F6A81"/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435F930-3CA7-404E-845C-59959BBE5A14}"/>
              </a:ext>
            </a:extLst>
          </p:cNvPr>
          <p:cNvSpPr/>
          <p:nvPr/>
        </p:nvSpPr>
        <p:spPr>
          <a:xfrm>
            <a:off x="3440832" y="6506141"/>
            <a:ext cx="2736304" cy="288032"/>
          </a:xfrm>
          <a:prstGeom prst="rect">
            <a:avLst/>
          </a:prstGeom>
          <a:solidFill>
            <a:srgbClr val="EAD0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964353E-2D1D-41E5-9096-C22B70B8D1B5}"/>
              </a:ext>
            </a:extLst>
          </p:cNvPr>
          <p:cNvSpPr txBox="1"/>
          <p:nvPr/>
        </p:nvSpPr>
        <p:spPr>
          <a:xfrm>
            <a:off x="4088904" y="476672"/>
            <a:ext cx="5817096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[ 2 ] </a:t>
            </a:r>
            <a:r>
              <a:rPr lang="ko-KR" altLang="en-US" sz="2400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컨텐츠 추천</a:t>
            </a:r>
            <a:endParaRPr lang="en-US" altLang="ko-KR" sz="2400" spc="-150" dirty="0">
              <a:gradFill>
                <a:gsLst>
                  <a:gs pos="0">
                    <a:schemeClr val="tx2">
                      <a:lumMod val="75000"/>
                    </a:schemeClr>
                  </a:gs>
                  <a:gs pos="100000">
                    <a:schemeClr val="tx2">
                      <a:lumMod val="75000"/>
                    </a:schemeClr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150" name="Picture 6" descr="smartphone icon에 대한 이미지 검색결과">
            <a:extLst>
              <a:ext uri="{FF2B5EF4-FFF2-40B4-BE49-F238E27FC236}">
                <a16:creationId xmlns:a16="http://schemas.microsoft.com/office/drawing/2014/main" id="{0773B20E-EE12-42AD-A89A-30B4E11C9E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75" r="15037"/>
          <a:stretch/>
        </p:blipFill>
        <p:spPr bwMode="auto">
          <a:xfrm>
            <a:off x="344488" y="1586761"/>
            <a:ext cx="3240360" cy="4629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BAB54DE-6F59-4F2E-A657-14BE76EED2AB}"/>
              </a:ext>
            </a:extLst>
          </p:cNvPr>
          <p:cNvSpPr txBox="1"/>
          <p:nvPr/>
        </p:nvSpPr>
        <p:spPr>
          <a:xfrm>
            <a:off x="1272812" y="2472733"/>
            <a:ext cx="13837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tx2"/>
                </a:solidFill>
              </a:rPr>
              <a:t>A </a:t>
            </a:r>
            <a:r>
              <a:rPr lang="en-US" altLang="ko-KR" sz="1600" b="1" dirty="0">
                <a:solidFill>
                  <a:schemeClr val="bg1">
                    <a:lumMod val="75000"/>
                  </a:schemeClr>
                </a:solidFill>
              </a:rPr>
              <a:t>: </a:t>
            </a:r>
            <a:r>
              <a:rPr lang="en-US" altLang="ko-KR" sz="1600" b="1" dirty="0" err="1">
                <a:solidFill>
                  <a:schemeClr val="bg1">
                    <a:lumMod val="75000"/>
                  </a:schemeClr>
                </a:solidFill>
              </a:rPr>
              <a:t>yymmdd</a:t>
            </a:r>
            <a:endParaRPr lang="ko-KR" altLang="en-US" sz="1600" b="1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22" name="Picture 10" descr="arrow icon에 대한 이미지 검색결과">
            <a:extLst>
              <a:ext uri="{FF2B5EF4-FFF2-40B4-BE49-F238E27FC236}">
                <a16:creationId xmlns:a16="http://schemas.microsoft.com/office/drawing/2014/main" id="{FCE6D9C8-CDE6-4EAD-8FA9-6A7FFBCB2F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3927" y="3574685"/>
            <a:ext cx="549953" cy="549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E503165C-32BB-4F58-8435-3018A34871F5}"/>
              </a:ext>
            </a:extLst>
          </p:cNvPr>
          <p:cNvSpPr txBox="1"/>
          <p:nvPr/>
        </p:nvSpPr>
        <p:spPr>
          <a:xfrm>
            <a:off x="1272812" y="2874423"/>
            <a:ext cx="13837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tx2"/>
                </a:solidFill>
              </a:rPr>
              <a:t>B</a:t>
            </a:r>
            <a:r>
              <a:rPr lang="en-US" altLang="ko-KR" sz="1600" b="1" dirty="0">
                <a:solidFill>
                  <a:srgbClr val="FF0000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75000"/>
                  </a:schemeClr>
                </a:solidFill>
              </a:rPr>
              <a:t>: </a:t>
            </a:r>
            <a:r>
              <a:rPr lang="en-US" altLang="ko-KR" sz="1600" b="1" dirty="0" err="1">
                <a:solidFill>
                  <a:schemeClr val="bg1">
                    <a:lumMod val="75000"/>
                  </a:schemeClr>
                </a:solidFill>
              </a:rPr>
              <a:t>yymmdd</a:t>
            </a:r>
            <a:endParaRPr lang="ko-KR" altLang="en-US" sz="1600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4CB4594-3628-49BC-A22B-2C7C77ECA2A8}"/>
              </a:ext>
            </a:extLst>
          </p:cNvPr>
          <p:cNvSpPr txBox="1"/>
          <p:nvPr/>
        </p:nvSpPr>
        <p:spPr>
          <a:xfrm>
            <a:off x="1279224" y="3276113"/>
            <a:ext cx="13708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tx2"/>
                </a:solidFill>
              </a:rPr>
              <a:t>C</a:t>
            </a:r>
            <a:r>
              <a:rPr lang="en-US" altLang="ko-KR" sz="1600" b="1" dirty="0">
                <a:solidFill>
                  <a:srgbClr val="FF0000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75000"/>
                  </a:schemeClr>
                </a:solidFill>
              </a:rPr>
              <a:t>: </a:t>
            </a:r>
            <a:r>
              <a:rPr lang="en-US" altLang="ko-KR" sz="1600" b="1" dirty="0" err="1">
                <a:solidFill>
                  <a:schemeClr val="bg1">
                    <a:lumMod val="75000"/>
                  </a:schemeClr>
                </a:solidFill>
              </a:rPr>
              <a:t>yymmdd</a:t>
            </a:r>
            <a:endParaRPr lang="ko-KR" altLang="en-US" sz="1600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FDC8DC0-DC43-4D8B-B670-EBD26883E75C}"/>
              </a:ext>
            </a:extLst>
          </p:cNvPr>
          <p:cNvSpPr txBox="1"/>
          <p:nvPr/>
        </p:nvSpPr>
        <p:spPr>
          <a:xfrm>
            <a:off x="1262393" y="3680385"/>
            <a:ext cx="13917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tx2"/>
                </a:solidFill>
              </a:rPr>
              <a:t>D</a:t>
            </a:r>
            <a:r>
              <a:rPr lang="en-US" altLang="ko-KR" sz="1600" b="1" dirty="0">
                <a:solidFill>
                  <a:srgbClr val="FF0000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75000"/>
                  </a:schemeClr>
                </a:solidFill>
              </a:rPr>
              <a:t>: </a:t>
            </a:r>
            <a:r>
              <a:rPr lang="en-US" altLang="ko-KR" sz="1600" b="1" dirty="0" err="1">
                <a:solidFill>
                  <a:schemeClr val="bg1">
                    <a:lumMod val="75000"/>
                  </a:schemeClr>
                </a:solidFill>
              </a:rPr>
              <a:t>yymmdd</a:t>
            </a:r>
            <a:endParaRPr lang="ko-KR" altLang="en-US" sz="1600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F3334E9-A387-44AE-8A3B-D1F09F6A82B8}"/>
              </a:ext>
            </a:extLst>
          </p:cNvPr>
          <p:cNvSpPr txBox="1"/>
          <p:nvPr/>
        </p:nvSpPr>
        <p:spPr>
          <a:xfrm>
            <a:off x="1258385" y="4077756"/>
            <a:ext cx="13917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tx2"/>
                </a:solidFill>
              </a:rPr>
              <a:t>E</a:t>
            </a:r>
            <a:r>
              <a:rPr lang="en-US" altLang="ko-KR" sz="1600" b="1" dirty="0">
                <a:solidFill>
                  <a:srgbClr val="FF0000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75000"/>
                  </a:schemeClr>
                </a:solidFill>
              </a:rPr>
              <a:t>: </a:t>
            </a:r>
            <a:r>
              <a:rPr lang="en-US" altLang="ko-KR" sz="1600" b="1" dirty="0" err="1">
                <a:solidFill>
                  <a:schemeClr val="bg1">
                    <a:lumMod val="75000"/>
                  </a:schemeClr>
                </a:solidFill>
              </a:rPr>
              <a:t>yymmdd</a:t>
            </a:r>
            <a:endParaRPr lang="ko-KR" altLang="en-US" sz="1600" b="1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9218" name="Picture 2" descr="tv icon에 대한 이미지 검색결과">
            <a:extLst>
              <a:ext uri="{FF2B5EF4-FFF2-40B4-BE49-F238E27FC236}">
                <a16:creationId xmlns:a16="http://schemas.microsoft.com/office/drawing/2014/main" id="{1BD7920A-6B17-42AD-B505-67C9B407E9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0877" y="1392613"/>
            <a:ext cx="2160240" cy="2160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tv icon에 대한 이미지 검색결과">
            <a:extLst>
              <a:ext uri="{FF2B5EF4-FFF2-40B4-BE49-F238E27FC236}">
                <a16:creationId xmlns:a16="http://schemas.microsoft.com/office/drawing/2014/main" id="{5594F349-3916-4947-B884-96F9587664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9264" y="2600265"/>
            <a:ext cx="2160240" cy="2160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tv icon에 대한 이미지 검색결과">
            <a:extLst>
              <a:ext uri="{FF2B5EF4-FFF2-40B4-BE49-F238E27FC236}">
                <a16:creationId xmlns:a16="http://schemas.microsoft.com/office/drawing/2014/main" id="{DD17115E-EE04-4635-8677-C2CDB7CB73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2729" y="4077756"/>
            <a:ext cx="2160240" cy="2160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A479A64E-F1F3-4C7C-9B71-4EB05B130BBE}"/>
              </a:ext>
            </a:extLst>
          </p:cNvPr>
          <p:cNvSpPr txBox="1"/>
          <p:nvPr/>
        </p:nvSpPr>
        <p:spPr>
          <a:xfrm>
            <a:off x="5450744" y="2441955"/>
            <a:ext cx="13805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2"/>
                </a:solidFill>
              </a:rPr>
              <a:t>A B C D E</a:t>
            </a:r>
            <a:endParaRPr lang="ko-KR" altLang="en-US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20721FD-2954-41F4-B283-F5534BDCB02B}"/>
              </a:ext>
            </a:extLst>
          </p:cNvPr>
          <p:cNvSpPr txBox="1"/>
          <p:nvPr/>
        </p:nvSpPr>
        <p:spPr>
          <a:xfrm>
            <a:off x="7859394" y="3649606"/>
            <a:ext cx="10999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2"/>
                </a:solidFill>
              </a:rPr>
              <a:t>A B C E</a:t>
            </a:r>
            <a:endParaRPr lang="ko-KR" altLang="en-US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B0C2A79-3CD1-41AF-B2C0-E2B500DE33F2}"/>
              </a:ext>
            </a:extLst>
          </p:cNvPr>
          <p:cNvSpPr txBox="1"/>
          <p:nvPr/>
        </p:nvSpPr>
        <p:spPr>
          <a:xfrm>
            <a:off x="5583045" y="5118761"/>
            <a:ext cx="8996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2"/>
                </a:solidFill>
              </a:rPr>
              <a:t>A C D</a:t>
            </a:r>
            <a:endParaRPr lang="ko-KR" altLang="en-US" b="1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8454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2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93686" y="362329"/>
            <a:ext cx="4104456" cy="625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lvl="0" indent="-514350">
              <a:lnSpc>
                <a:spcPct val="200000"/>
              </a:lnSpc>
              <a:buFont typeface="+mj-lt"/>
              <a:buAutoNum type="romanUcPeriod" startAt="2"/>
            </a:pPr>
            <a:r>
              <a:rPr lang="ko-KR" altLang="en-US" spc="-150" dirty="0">
                <a:gradFill>
                  <a:gsLst>
                    <a:gs pos="0">
                      <a:srgbClr val="4F6A81"/>
                    </a:gs>
                    <a:gs pos="100000">
                      <a:srgbClr val="4F6A81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아이템 소개</a:t>
            </a:r>
            <a:endParaRPr lang="en-US" altLang="ko-KR" spc="-150" dirty="0">
              <a:gradFill>
                <a:gsLst>
                  <a:gs pos="0">
                    <a:srgbClr val="4F6A81"/>
                  </a:gs>
                  <a:gs pos="100000">
                    <a:srgbClr val="4F6A81"/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435F930-3CA7-404E-845C-59959BBE5A14}"/>
              </a:ext>
            </a:extLst>
          </p:cNvPr>
          <p:cNvSpPr/>
          <p:nvPr/>
        </p:nvSpPr>
        <p:spPr>
          <a:xfrm>
            <a:off x="3469377" y="6512994"/>
            <a:ext cx="2736304" cy="288032"/>
          </a:xfrm>
          <a:prstGeom prst="rect">
            <a:avLst/>
          </a:prstGeom>
          <a:solidFill>
            <a:srgbClr val="EAD0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964353E-2D1D-41E5-9096-C22B70B8D1B5}"/>
              </a:ext>
            </a:extLst>
          </p:cNvPr>
          <p:cNvSpPr txBox="1"/>
          <p:nvPr/>
        </p:nvSpPr>
        <p:spPr>
          <a:xfrm>
            <a:off x="4088904" y="476672"/>
            <a:ext cx="5817096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[ 2 ] </a:t>
            </a:r>
            <a:r>
              <a:rPr lang="ko-KR" altLang="en-US" sz="2400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컨텐츠 추천</a:t>
            </a:r>
            <a:endParaRPr lang="en-US" altLang="ko-KR" sz="2400" spc="-150" dirty="0">
              <a:gradFill>
                <a:gsLst>
                  <a:gs pos="0">
                    <a:schemeClr val="tx2">
                      <a:lumMod val="75000"/>
                    </a:schemeClr>
                  </a:gs>
                  <a:gs pos="100000">
                    <a:schemeClr val="tx2">
                      <a:lumMod val="75000"/>
                    </a:schemeClr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150" name="Picture 6" descr="smartphone icon에 대한 이미지 검색결과">
            <a:extLst>
              <a:ext uri="{FF2B5EF4-FFF2-40B4-BE49-F238E27FC236}">
                <a16:creationId xmlns:a16="http://schemas.microsoft.com/office/drawing/2014/main" id="{0773B20E-EE12-42AD-A89A-30B4E11C9E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75" r="15037"/>
          <a:stretch/>
        </p:blipFill>
        <p:spPr bwMode="auto">
          <a:xfrm>
            <a:off x="344488" y="1586761"/>
            <a:ext cx="3240360" cy="4629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BAB54DE-6F59-4F2E-A657-14BE76EED2AB}"/>
              </a:ext>
            </a:extLst>
          </p:cNvPr>
          <p:cNvSpPr txBox="1"/>
          <p:nvPr/>
        </p:nvSpPr>
        <p:spPr>
          <a:xfrm>
            <a:off x="1272812" y="2472733"/>
            <a:ext cx="13837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tx2"/>
                </a:solidFill>
              </a:rPr>
              <a:t>A </a:t>
            </a:r>
            <a:r>
              <a:rPr lang="en-US" altLang="ko-KR" sz="1600" b="1" dirty="0">
                <a:solidFill>
                  <a:schemeClr val="bg1">
                    <a:lumMod val="75000"/>
                  </a:schemeClr>
                </a:solidFill>
              </a:rPr>
              <a:t>: </a:t>
            </a:r>
            <a:r>
              <a:rPr lang="en-US" altLang="ko-KR" sz="1600" b="1" dirty="0" err="1">
                <a:solidFill>
                  <a:schemeClr val="bg1">
                    <a:lumMod val="75000"/>
                  </a:schemeClr>
                </a:solidFill>
              </a:rPr>
              <a:t>yymmdd</a:t>
            </a:r>
            <a:endParaRPr lang="ko-KR" altLang="en-US" sz="1600" b="1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22" name="Picture 10" descr="arrow icon에 대한 이미지 검색결과">
            <a:extLst>
              <a:ext uri="{FF2B5EF4-FFF2-40B4-BE49-F238E27FC236}">
                <a16:creationId xmlns:a16="http://schemas.microsoft.com/office/drawing/2014/main" id="{FCE6D9C8-CDE6-4EAD-8FA9-6A7FFBCB2F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3927" y="3574685"/>
            <a:ext cx="549953" cy="549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E503165C-32BB-4F58-8435-3018A34871F5}"/>
              </a:ext>
            </a:extLst>
          </p:cNvPr>
          <p:cNvSpPr txBox="1"/>
          <p:nvPr/>
        </p:nvSpPr>
        <p:spPr>
          <a:xfrm>
            <a:off x="1272812" y="2874423"/>
            <a:ext cx="13837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tx2"/>
                </a:solidFill>
              </a:rPr>
              <a:t>B</a:t>
            </a:r>
            <a:r>
              <a:rPr lang="en-US" altLang="ko-KR" sz="1600" b="1" dirty="0">
                <a:solidFill>
                  <a:srgbClr val="FF0000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75000"/>
                  </a:schemeClr>
                </a:solidFill>
              </a:rPr>
              <a:t>: </a:t>
            </a:r>
            <a:r>
              <a:rPr lang="en-US" altLang="ko-KR" sz="1600" b="1" dirty="0" err="1">
                <a:solidFill>
                  <a:schemeClr val="bg1">
                    <a:lumMod val="75000"/>
                  </a:schemeClr>
                </a:solidFill>
              </a:rPr>
              <a:t>yymmdd</a:t>
            </a:r>
            <a:endParaRPr lang="ko-KR" altLang="en-US" sz="1600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4CB4594-3628-49BC-A22B-2C7C77ECA2A8}"/>
              </a:ext>
            </a:extLst>
          </p:cNvPr>
          <p:cNvSpPr txBox="1"/>
          <p:nvPr/>
        </p:nvSpPr>
        <p:spPr>
          <a:xfrm>
            <a:off x="1279224" y="3276113"/>
            <a:ext cx="13708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tx2"/>
                </a:solidFill>
              </a:rPr>
              <a:t>C</a:t>
            </a:r>
            <a:r>
              <a:rPr lang="en-US" altLang="ko-KR" sz="1600" b="1" dirty="0">
                <a:solidFill>
                  <a:srgbClr val="FF0000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75000"/>
                  </a:schemeClr>
                </a:solidFill>
              </a:rPr>
              <a:t>: </a:t>
            </a:r>
            <a:r>
              <a:rPr lang="en-US" altLang="ko-KR" sz="1600" b="1" dirty="0" err="1">
                <a:solidFill>
                  <a:schemeClr val="bg1">
                    <a:lumMod val="75000"/>
                  </a:schemeClr>
                </a:solidFill>
              </a:rPr>
              <a:t>yymmdd</a:t>
            </a:r>
            <a:endParaRPr lang="ko-KR" altLang="en-US" sz="1600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FDC8DC0-DC43-4D8B-B670-EBD26883E75C}"/>
              </a:ext>
            </a:extLst>
          </p:cNvPr>
          <p:cNvSpPr txBox="1"/>
          <p:nvPr/>
        </p:nvSpPr>
        <p:spPr>
          <a:xfrm>
            <a:off x="1262393" y="3680385"/>
            <a:ext cx="13917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tx2"/>
                </a:solidFill>
              </a:rPr>
              <a:t>D</a:t>
            </a:r>
            <a:r>
              <a:rPr lang="en-US" altLang="ko-KR" sz="1600" b="1" dirty="0">
                <a:solidFill>
                  <a:srgbClr val="FF0000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75000"/>
                  </a:schemeClr>
                </a:solidFill>
              </a:rPr>
              <a:t>: </a:t>
            </a:r>
            <a:r>
              <a:rPr lang="en-US" altLang="ko-KR" sz="1600" b="1" dirty="0" err="1">
                <a:solidFill>
                  <a:schemeClr val="bg1">
                    <a:lumMod val="75000"/>
                  </a:schemeClr>
                </a:solidFill>
              </a:rPr>
              <a:t>yymmdd</a:t>
            </a:r>
            <a:endParaRPr lang="ko-KR" altLang="en-US" sz="1600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F3334E9-A387-44AE-8A3B-D1F09F6A82B8}"/>
              </a:ext>
            </a:extLst>
          </p:cNvPr>
          <p:cNvSpPr txBox="1"/>
          <p:nvPr/>
        </p:nvSpPr>
        <p:spPr>
          <a:xfrm>
            <a:off x="1258385" y="4077756"/>
            <a:ext cx="13917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tx2"/>
                </a:solidFill>
              </a:rPr>
              <a:t>E</a:t>
            </a:r>
            <a:r>
              <a:rPr lang="en-US" altLang="ko-KR" sz="1600" b="1" dirty="0">
                <a:solidFill>
                  <a:srgbClr val="FF0000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75000"/>
                  </a:schemeClr>
                </a:solidFill>
              </a:rPr>
              <a:t>: </a:t>
            </a:r>
            <a:r>
              <a:rPr lang="en-US" altLang="ko-KR" sz="1600" b="1" dirty="0" err="1">
                <a:solidFill>
                  <a:schemeClr val="bg1">
                    <a:lumMod val="75000"/>
                  </a:schemeClr>
                </a:solidFill>
              </a:rPr>
              <a:t>yymmdd</a:t>
            </a:r>
            <a:endParaRPr lang="ko-KR" altLang="en-US" sz="1600" b="1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9218" name="Picture 2" descr="tv icon에 대한 이미지 검색결과">
            <a:extLst>
              <a:ext uri="{FF2B5EF4-FFF2-40B4-BE49-F238E27FC236}">
                <a16:creationId xmlns:a16="http://schemas.microsoft.com/office/drawing/2014/main" id="{1BD7920A-6B17-42AD-B505-67C9B407E9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0877" y="1392613"/>
            <a:ext cx="2160240" cy="2160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tv icon에 대한 이미지 검색결과">
            <a:extLst>
              <a:ext uri="{FF2B5EF4-FFF2-40B4-BE49-F238E27FC236}">
                <a16:creationId xmlns:a16="http://schemas.microsoft.com/office/drawing/2014/main" id="{5594F349-3916-4947-B884-96F9587664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9264" y="2600265"/>
            <a:ext cx="2160240" cy="2160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tv icon에 대한 이미지 검색결과">
            <a:extLst>
              <a:ext uri="{FF2B5EF4-FFF2-40B4-BE49-F238E27FC236}">
                <a16:creationId xmlns:a16="http://schemas.microsoft.com/office/drawing/2014/main" id="{DD17115E-EE04-4635-8677-C2CDB7CB73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2729" y="4077756"/>
            <a:ext cx="2160240" cy="2160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A479A64E-F1F3-4C7C-9B71-4EB05B130BBE}"/>
              </a:ext>
            </a:extLst>
          </p:cNvPr>
          <p:cNvSpPr txBox="1"/>
          <p:nvPr/>
        </p:nvSpPr>
        <p:spPr>
          <a:xfrm>
            <a:off x="5691194" y="2441955"/>
            <a:ext cx="8996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2"/>
                </a:solidFill>
              </a:rPr>
              <a:t>A C D</a:t>
            </a:r>
            <a:endParaRPr lang="ko-KR" altLang="en-US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20721FD-2954-41F4-B283-F5534BDCB02B}"/>
              </a:ext>
            </a:extLst>
          </p:cNvPr>
          <p:cNvSpPr txBox="1"/>
          <p:nvPr/>
        </p:nvSpPr>
        <p:spPr>
          <a:xfrm>
            <a:off x="7959581" y="3649606"/>
            <a:ext cx="8996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2"/>
                </a:solidFill>
              </a:rPr>
              <a:t>A C D</a:t>
            </a:r>
            <a:endParaRPr lang="ko-KR" altLang="en-US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B0C2A79-3CD1-41AF-B2C0-E2B500DE33F2}"/>
              </a:ext>
            </a:extLst>
          </p:cNvPr>
          <p:cNvSpPr txBox="1"/>
          <p:nvPr/>
        </p:nvSpPr>
        <p:spPr>
          <a:xfrm>
            <a:off x="5597472" y="5118761"/>
            <a:ext cx="8707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2"/>
                </a:solidFill>
              </a:rPr>
              <a:t>A D </a:t>
            </a:r>
            <a:r>
              <a:rPr lang="en-US" altLang="ko-KR" b="1" dirty="0">
                <a:solidFill>
                  <a:srgbClr val="FF0000"/>
                </a:solidFill>
              </a:rPr>
              <a:t>F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pic>
        <p:nvPicPr>
          <p:cNvPr id="10242" name="Picture 2" descr="check icon에 대한 이미지 검색결과">
            <a:extLst>
              <a:ext uri="{FF2B5EF4-FFF2-40B4-BE49-F238E27FC236}">
                <a16:creationId xmlns:a16="http://schemas.microsoft.com/office/drawing/2014/main" id="{EF00ED07-826A-4D06-80AD-25B934DDAB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33" t="22741" r="27617" b="32444"/>
          <a:stretch/>
        </p:blipFill>
        <p:spPr bwMode="auto">
          <a:xfrm>
            <a:off x="1050145" y="2496169"/>
            <a:ext cx="257546" cy="274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check icon에 대한 이미지 검색결과">
            <a:extLst>
              <a:ext uri="{FF2B5EF4-FFF2-40B4-BE49-F238E27FC236}">
                <a16:creationId xmlns:a16="http://schemas.microsoft.com/office/drawing/2014/main" id="{D1491861-2BAF-46FB-AD58-C3A5202780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33" t="22741" r="27617" b="32444"/>
          <a:stretch/>
        </p:blipFill>
        <p:spPr bwMode="auto">
          <a:xfrm>
            <a:off x="1050145" y="3701434"/>
            <a:ext cx="257546" cy="274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check icon에 대한 이미지 검색결과">
            <a:extLst>
              <a:ext uri="{FF2B5EF4-FFF2-40B4-BE49-F238E27FC236}">
                <a16:creationId xmlns:a16="http://schemas.microsoft.com/office/drawing/2014/main" id="{17FA4B21-27CF-4D73-A84F-B8BB5E8B4A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33" t="22741" r="27617" b="32444"/>
          <a:stretch/>
        </p:blipFill>
        <p:spPr bwMode="auto">
          <a:xfrm>
            <a:off x="1050145" y="3293317"/>
            <a:ext cx="257546" cy="274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8484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2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93686" y="362329"/>
            <a:ext cx="4104456" cy="609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lvl="0" indent="-514350">
              <a:lnSpc>
                <a:spcPct val="200000"/>
              </a:lnSpc>
              <a:buFont typeface="+mj-lt"/>
              <a:buAutoNum type="romanUcPeriod" startAt="2"/>
            </a:pPr>
            <a:r>
              <a:rPr lang="ko-KR" altLang="en-US" spc="-150" dirty="0">
                <a:gradFill>
                  <a:gsLst>
                    <a:gs pos="0">
                      <a:srgbClr val="4F6A81"/>
                    </a:gs>
                    <a:gs pos="100000">
                      <a:srgbClr val="4F6A81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아이템 소개</a:t>
            </a:r>
            <a:endParaRPr lang="en-US" altLang="ko-KR" spc="-150" dirty="0">
              <a:gradFill>
                <a:gsLst>
                  <a:gs pos="0">
                    <a:srgbClr val="4F6A81"/>
                  </a:gs>
                  <a:gs pos="100000">
                    <a:srgbClr val="4F6A81"/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435F930-3CA7-404E-845C-59959BBE5A14}"/>
              </a:ext>
            </a:extLst>
          </p:cNvPr>
          <p:cNvSpPr/>
          <p:nvPr/>
        </p:nvSpPr>
        <p:spPr>
          <a:xfrm>
            <a:off x="3469377" y="6512994"/>
            <a:ext cx="2736304" cy="288032"/>
          </a:xfrm>
          <a:prstGeom prst="rect">
            <a:avLst/>
          </a:prstGeom>
          <a:solidFill>
            <a:srgbClr val="EAD0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964353E-2D1D-41E5-9096-C22B70B8D1B5}"/>
              </a:ext>
            </a:extLst>
          </p:cNvPr>
          <p:cNvSpPr txBox="1"/>
          <p:nvPr/>
        </p:nvSpPr>
        <p:spPr>
          <a:xfrm>
            <a:off x="4088904" y="476672"/>
            <a:ext cx="5817096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[ 3 ] </a:t>
            </a:r>
            <a:r>
              <a:rPr lang="ko-KR" altLang="en-US" sz="2400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메이크업 후기 </a:t>
            </a:r>
            <a:r>
              <a:rPr lang="en-US" altLang="ko-KR" sz="2400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SNS</a:t>
            </a:r>
          </a:p>
        </p:txBody>
      </p:sp>
      <p:pic>
        <p:nvPicPr>
          <p:cNvPr id="22" name="Picture 10" descr="arrow icon에 대한 이미지 검색결과">
            <a:extLst>
              <a:ext uri="{FF2B5EF4-FFF2-40B4-BE49-F238E27FC236}">
                <a16:creationId xmlns:a16="http://schemas.microsoft.com/office/drawing/2014/main" id="{FCE6D9C8-CDE6-4EAD-8FA9-6A7FFBCB2F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5470" y="3574683"/>
            <a:ext cx="549953" cy="549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 descr="tv icon에 대한 이미지 검색결과">
            <a:extLst>
              <a:ext uri="{FF2B5EF4-FFF2-40B4-BE49-F238E27FC236}">
                <a16:creationId xmlns:a16="http://schemas.microsoft.com/office/drawing/2014/main" id="{1BD7920A-6B17-42AD-B505-67C9B407E9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11" y="2564904"/>
            <a:ext cx="2160240" cy="2160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4" descr="makeup icon에 대한 이미지 검색결과">
            <a:extLst>
              <a:ext uri="{FF2B5EF4-FFF2-40B4-BE49-F238E27FC236}">
                <a16:creationId xmlns:a16="http://schemas.microsoft.com/office/drawing/2014/main" id="{98265DA9-CD72-487F-B338-272E61C8A5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1556" y="2782135"/>
            <a:ext cx="2135047" cy="2135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10" descr="arrow icon에 대한 이미지 검색결과">
            <a:extLst>
              <a:ext uri="{FF2B5EF4-FFF2-40B4-BE49-F238E27FC236}">
                <a16:creationId xmlns:a16="http://schemas.microsoft.com/office/drawing/2014/main" id="{7F7DE91F-E415-48DC-B671-C9C1865A6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0847" y="3560071"/>
            <a:ext cx="549953" cy="549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question mark에 대한 이미지 검색결과">
            <a:extLst>
              <a:ext uri="{FF2B5EF4-FFF2-40B4-BE49-F238E27FC236}">
                <a16:creationId xmlns:a16="http://schemas.microsoft.com/office/drawing/2014/main" id="{E22159C6-73C9-4F22-9C78-58A9913E18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4877" y="2548929"/>
            <a:ext cx="2217242" cy="2466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5191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93686" y="362329"/>
            <a:ext cx="4104456" cy="625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lvl="0" indent="-514350">
              <a:lnSpc>
                <a:spcPct val="200000"/>
              </a:lnSpc>
              <a:buFont typeface="+mj-lt"/>
              <a:buAutoNum type="romanUcPeriod" startAt="2"/>
            </a:pPr>
            <a:r>
              <a:rPr lang="ko-KR" altLang="en-US" spc="-150" dirty="0">
                <a:gradFill>
                  <a:gsLst>
                    <a:gs pos="0">
                      <a:srgbClr val="4F6A81"/>
                    </a:gs>
                    <a:gs pos="100000">
                      <a:srgbClr val="4F6A81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아이템 소개</a:t>
            </a:r>
            <a:endParaRPr lang="en-US" altLang="ko-KR" spc="-150" dirty="0">
              <a:gradFill>
                <a:gsLst>
                  <a:gs pos="0">
                    <a:srgbClr val="4F6A81"/>
                  </a:gs>
                  <a:gs pos="100000">
                    <a:srgbClr val="4F6A81"/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435F930-3CA7-404E-845C-59959BBE5A14}"/>
              </a:ext>
            </a:extLst>
          </p:cNvPr>
          <p:cNvSpPr/>
          <p:nvPr/>
        </p:nvSpPr>
        <p:spPr>
          <a:xfrm>
            <a:off x="3469377" y="6512994"/>
            <a:ext cx="2736304" cy="288032"/>
          </a:xfrm>
          <a:prstGeom prst="rect">
            <a:avLst/>
          </a:prstGeom>
          <a:solidFill>
            <a:srgbClr val="EAD0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964353E-2D1D-41E5-9096-C22B70B8D1B5}"/>
              </a:ext>
            </a:extLst>
          </p:cNvPr>
          <p:cNvSpPr txBox="1"/>
          <p:nvPr/>
        </p:nvSpPr>
        <p:spPr>
          <a:xfrm>
            <a:off x="4088904" y="476672"/>
            <a:ext cx="5817096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</a:rPr>
              <a:t>[ 3 ] </a:t>
            </a:r>
            <a:r>
              <a:rPr lang="ko-KR" altLang="en-US" sz="2400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</a:rPr>
              <a:t>메이크업 후기 </a:t>
            </a:r>
            <a:r>
              <a:rPr lang="en-US" altLang="ko-KR" sz="2400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</a:rPr>
              <a:t>SNS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36B17B2-1E15-4278-AB4C-2B5BFDF371B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26562" y="1284944"/>
            <a:ext cx="2318022" cy="2376264"/>
          </a:xfrm>
          <a:prstGeom prst="rect">
            <a:avLst/>
          </a:prstGeom>
        </p:spPr>
      </p:pic>
      <p:pic>
        <p:nvPicPr>
          <p:cNvPr id="14338" name="Picture 2" descr="social network icon에 대한 이미지 검색결과">
            <a:extLst>
              <a:ext uri="{FF2B5EF4-FFF2-40B4-BE49-F238E27FC236}">
                <a16:creationId xmlns:a16="http://schemas.microsoft.com/office/drawing/2014/main" id="{FB124C0F-E3A7-4552-A7B2-12E789B200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0464" y="3880586"/>
            <a:ext cx="2365530" cy="2365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4" name="Picture 8" descr="plus icon에 대한 이미지 검색결과">
            <a:extLst>
              <a:ext uri="{FF2B5EF4-FFF2-40B4-BE49-F238E27FC236}">
                <a16:creationId xmlns:a16="http://schemas.microsoft.com/office/drawing/2014/main" id="{3F5B1826-B294-4D24-AFB8-92137EAF12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0743" y="3458551"/>
            <a:ext cx="782216" cy="782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6" name="Picture 10" descr="customization icon에 대한 이미지 검색결과">
            <a:extLst>
              <a:ext uri="{FF2B5EF4-FFF2-40B4-BE49-F238E27FC236}">
                <a16:creationId xmlns:a16="http://schemas.microsoft.com/office/drawing/2014/main" id="{22A0787F-2805-4DFD-A088-47EA85DD53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4231" y="2463018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D85E4CB-845D-42B2-A872-A9449CA4B77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3194" t="6958" r="11846" b="9123"/>
          <a:stretch/>
        </p:blipFill>
        <p:spPr>
          <a:xfrm flipH="1">
            <a:off x="424746" y="2780928"/>
            <a:ext cx="2105628" cy="2199317"/>
          </a:xfrm>
          <a:prstGeom prst="rect">
            <a:avLst/>
          </a:prstGeom>
        </p:spPr>
      </p:pic>
      <p:pic>
        <p:nvPicPr>
          <p:cNvPr id="13" name="Picture 10" descr="arrow icon에 대한 이미지 검색결과">
            <a:extLst>
              <a:ext uri="{FF2B5EF4-FFF2-40B4-BE49-F238E27FC236}">
                <a16:creationId xmlns:a16="http://schemas.microsoft.com/office/drawing/2014/main" id="{CEE6C4EB-29FE-4531-9F55-EF4C801C88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0788" y="3605609"/>
            <a:ext cx="549953" cy="549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9453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93686" y="362329"/>
            <a:ext cx="4104456" cy="625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lvl="0" indent="-514350">
              <a:lnSpc>
                <a:spcPct val="200000"/>
              </a:lnSpc>
              <a:buFont typeface="+mj-lt"/>
              <a:buAutoNum type="romanUcPeriod" startAt="2"/>
            </a:pPr>
            <a:r>
              <a:rPr lang="ko-KR" altLang="en-US" spc="-150" dirty="0">
                <a:gradFill>
                  <a:gsLst>
                    <a:gs pos="0">
                      <a:srgbClr val="4F6A81"/>
                    </a:gs>
                    <a:gs pos="100000">
                      <a:srgbClr val="4F6A81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아이템 소개</a:t>
            </a:r>
            <a:endParaRPr lang="en-US" altLang="ko-KR" spc="-150" dirty="0">
              <a:gradFill>
                <a:gsLst>
                  <a:gs pos="0">
                    <a:srgbClr val="4F6A81"/>
                  </a:gs>
                  <a:gs pos="100000">
                    <a:srgbClr val="4F6A81"/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435F930-3CA7-404E-845C-59959BBE5A14}"/>
              </a:ext>
            </a:extLst>
          </p:cNvPr>
          <p:cNvSpPr/>
          <p:nvPr/>
        </p:nvSpPr>
        <p:spPr>
          <a:xfrm>
            <a:off x="3469377" y="6512994"/>
            <a:ext cx="2736304" cy="288032"/>
          </a:xfrm>
          <a:prstGeom prst="rect">
            <a:avLst/>
          </a:prstGeom>
          <a:solidFill>
            <a:srgbClr val="EAD0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964353E-2D1D-41E5-9096-C22B70B8D1B5}"/>
              </a:ext>
            </a:extLst>
          </p:cNvPr>
          <p:cNvSpPr txBox="1"/>
          <p:nvPr/>
        </p:nvSpPr>
        <p:spPr>
          <a:xfrm>
            <a:off x="4088904" y="476672"/>
            <a:ext cx="5817096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</a:rPr>
              <a:t>[ 3 ] </a:t>
            </a:r>
            <a:r>
              <a:rPr lang="ko-KR" altLang="en-US" sz="2400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</a:rPr>
              <a:t>메이크업 후기 </a:t>
            </a:r>
            <a:r>
              <a:rPr lang="en-US" altLang="ko-KR" sz="2400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</a:rPr>
              <a:t>SNS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C70BB815-B1E5-4112-A044-1E926339E1E4}"/>
              </a:ext>
            </a:extLst>
          </p:cNvPr>
          <p:cNvGrpSpPr/>
          <p:nvPr/>
        </p:nvGrpSpPr>
        <p:grpSpPr>
          <a:xfrm>
            <a:off x="2251488" y="2046606"/>
            <a:ext cx="2376264" cy="3096344"/>
            <a:chOff x="200472" y="2348880"/>
            <a:chExt cx="2376264" cy="3096344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CC2436D8-7B9E-4DBA-9B7D-28E067119698}"/>
                </a:ext>
              </a:extLst>
            </p:cNvPr>
            <p:cNvGrpSpPr/>
            <p:nvPr/>
          </p:nvGrpSpPr>
          <p:grpSpPr>
            <a:xfrm>
              <a:off x="200472" y="2348880"/>
              <a:ext cx="2376264" cy="3096344"/>
              <a:chOff x="3512840" y="2348880"/>
              <a:chExt cx="2376264" cy="3096344"/>
            </a:xfrm>
          </p:grpSpPr>
          <p:pic>
            <p:nvPicPr>
              <p:cNvPr id="17" name="Picture 4" descr="comment icon에 대한 이미지 검색결과">
                <a:extLst>
                  <a:ext uri="{FF2B5EF4-FFF2-40B4-BE49-F238E27FC236}">
                    <a16:creationId xmlns:a16="http://schemas.microsoft.com/office/drawing/2014/main" id="{3A16A39E-9857-49B6-9A59-4318DF177D5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5724" t="7749" r="26328" b="8950"/>
              <a:stretch/>
            </p:blipFill>
            <p:spPr bwMode="auto">
              <a:xfrm>
                <a:off x="3512840" y="2348880"/>
                <a:ext cx="2376264" cy="30963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F01EB268-3455-424C-829B-FAABEEE45AAE}"/>
                  </a:ext>
                </a:extLst>
              </p:cNvPr>
              <p:cNvSpPr/>
              <p:nvPr/>
            </p:nvSpPr>
            <p:spPr>
              <a:xfrm>
                <a:off x="3670778" y="2576852"/>
                <a:ext cx="720080" cy="3600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Vladimir Script" panose="03050402040407070305" pitchFamily="66" charset="0"/>
                  </a:rPr>
                  <a:t>B4M</a:t>
                </a:r>
                <a:endParaRPr lang="ko-KR" altLang="en-US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Vladimir Script" panose="03050402040407070305" pitchFamily="66" charset="0"/>
                </a:endParaRPr>
              </a:p>
            </p:txBody>
          </p:sp>
        </p:grpSp>
        <p:pic>
          <p:nvPicPr>
            <p:cNvPr id="19" name="Picture 2" descr="tv icon에 대한 이미지 검색결과">
              <a:extLst>
                <a:ext uri="{FF2B5EF4-FFF2-40B4-BE49-F238E27FC236}">
                  <a16:creationId xmlns:a16="http://schemas.microsoft.com/office/drawing/2014/main" id="{80457DD2-BE2B-489E-986F-30C7C89D6DA5}"/>
                </a:ext>
              </a:extLst>
            </p:cNvPr>
            <p:cNvPicPr preferRelativeResize="0">
              <a:picLocks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4514" y="3083202"/>
              <a:ext cx="1821406" cy="1281762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  <a:extLst/>
          </p:spPr>
        </p:pic>
      </p:grpSp>
      <p:pic>
        <p:nvPicPr>
          <p:cNvPr id="15362" name="Picture 2" descr="selfie icon에 대한 이미지 검색결과">
            <a:extLst>
              <a:ext uri="{FF2B5EF4-FFF2-40B4-BE49-F238E27FC236}">
                <a16:creationId xmlns:a16="http://schemas.microsoft.com/office/drawing/2014/main" id="{036BE70A-2B18-4E28-84E3-D747621B46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01" t="4986" r="16775" b="14443"/>
          <a:stretch/>
        </p:blipFill>
        <p:spPr bwMode="auto">
          <a:xfrm>
            <a:off x="200472" y="4177963"/>
            <a:ext cx="1515019" cy="1929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0" descr="arrow icon에 대한 이미지 검색결과">
            <a:extLst>
              <a:ext uri="{FF2B5EF4-FFF2-40B4-BE49-F238E27FC236}">
                <a16:creationId xmlns:a16="http://schemas.microsoft.com/office/drawing/2014/main" id="{FCE6D9C8-CDE6-4EAD-8FA9-6A7FFBCB2F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178134">
            <a:off x="1605872" y="4719591"/>
            <a:ext cx="549953" cy="549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4DF4A7DC-DB38-40C4-AA60-589F7E64328D}"/>
              </a:ext>
            </a:extLst>
          </p:cNvPr>
          <p:cNvGrpSpPr/>
          <p:nvPr/>
        </p:nvGrpSpPr>
        <p:grpSpPr>
          <a:xfrm>
            <a:off x="6393159" y="1308523"/>
            <a:ext cx="2376264" cy="4572510"/>
            <a:chOff x="6393160" y="1570903"/>
            <a:chExt cx="2376264" cy="4572510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1A700892-6450-4E48-9298-C7A68C67AC29}"/>
                </a:ext>
              </a:extLst>
            </p:cNvPr>
            <p:cNvGrpSpPr/>
            <p:nvPr/>
          </p:nvGrpSpPr>
          <p:grpSpPr>
            <a:xfrm>
              <a:off x="6393160" y="1570903"/>
              <a:ext cx="2376264" cy="4572510"/>
              <a:chOff x="6033120" y="1340768"/>
              <a:chExt cx="2376264" cy="4572510"/>
            </a:xfrm>
          </p:grpSpPr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10A257B2-E3D3-4D1E-A142-C1410FE1E225}"/>
                  </a:ext>
                </a:extLst>
              </p:cNvPr>
              <p:cNvGrpSpPr/>
              <p:nvPr/>
            </p:nvGrpSpPr>
            <p:grpSpPr>
              <a:xfrm>
                <a:off x="6033120" y="1340768"/>
                <a:ext cx="2376264" cy="3096344"/>
                <a:chOff x="3512840" y="2348880"/>
                <a:chExt cx="2376264" cy="3096344"/>
              </a:xfrm>
            </p:grpSpPr>
            <p:pic>
              <p:nvPicPr>
                <p:cNvPr id="25" name="Picture 4" descr="comment icon에 대한 이미지 검색결과">
                  <a:extLst>
                    <a:ext uri="{FF2B5EF4-FFF2-40B4-BE49-F238E27FC236}">
                      <a16:creationId xmlns:a16="http://schemas.microsoft.com/office/drawing/2014/main" id="{DC667881-E1BC-43E8-822B-45D1EB071BE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5724" t="7749" r="26328" b="8950"/>
                <a:stretch/>
              </p:blipFill>
              <p:spPr bwMode="auto">
                <a:xfrm>
                  <a:off x="3512840" y="2348880"/>
                  <a:ext cx="2376264" cy="309634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26" name="직사각형 25">
                  <a:extLst>
                    <a:ext uri="{FF2B5EF4-FFF2-40B4-BE49-F238E27FC236}">
                      <a16:creationId xmlns:a16="http://schemas.microsoft.com/office/drawing/2014/main" id="{CF343BA5-BA53-45FB-838F-46F444CB4360}"/>
                    </a:ext>
                  </a:extLst>
                </p:cNvPr>
                <p:cNvSpPr/>
                <p:nvPr/>
              </p:nvSpPr>
              <p:spPr>
                <a:xfrm>
                  <a:off x="3670778" y="2576852"/>
                  <a:ext cx="720080" cy="36004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latin typeface="Vladimir Script" panose="03050402040407070305" pitchFamily="66" charset="0"/>
                    </a:rPr>
                    <a:t>B4M</a:t>
                  </a:r>
                  <a:endParaRPr lang="ko-KR" altLang="en-US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Vladimir Script" panose="03050402040407070305" pitchFamily="66" charset="0"/>
                  </a:endParaRPr>
                </a:p>
              </p:txBody>
            </p:sp>
          </p:grpSp>
          <p:pic>
            <p:nvPicPr>
              <p:cNvPr id="28" name="Picture 4" descr="comment icon에 대한 이미지 검색결과">
                <a:extLst>
                  <a:ext uri="{FF2B5EF4-FFF2-40B4-BE49-F238E27FC236}">
                    <a16:creationId xmlns:a16="http://schemas.microsoft.com/office/drawing/2014/main" id="{51463CBB-4DDA-4539-9044-130899B7062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5724" t="85238" r="26328" b="8950"/>
              <a:stretch/>
            </p:blipFill>
            <p:spPr bwMode="auto">
              <a:xfrm>
                <a:off x="6033120" y="5697254"/>
                <a:ext cx="2376264" cy="21602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" name="Picture 4" descr="comment icon에 대한 이미지 검색결과">
                <a:extLst>
                  <a:ext uri="{FF2B5EF4-FFF2-40B4-BE49-F238E27FC236}">
                    <a16:creationId xmlns:a16="http://schemas.microsoft.com/office/drawing/2014/main" id="{E724B639-7FD0-4907-B245-15A26CB62CC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5724" t="85238" r="26328" b="10566"/>
              <a:stretch/>
            </p:blipFill>
            <p:spPr bwMode="auto">
              <a:xfrm>
                <a:off x="6033120" y="1988840"/>
                <a:ext cx="2376264" cy="37103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5364" name="Picture 4" descr="news feed icon에 대한 이미지 검색결과">
              <a:extLst>
                <a:ext uri="{FF2B5EF4-FFF2-40B4-BE49-F238E27FC236}">
                  <a16:creationId xmlns:a16="http://schemas.microsoft.com/office/drawing/2014/main" id="{39A4850D-E8F9-4CE2-A485-260DE281859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07" t="23540" r="12200" b="50000"/>
            <a:stretch/>
          </p:blipFill>
          <p:spPr bwMode="auto">
            <a:xfrm>
              <a:off x="6752900" y="2311780"/>
              <a:ext cx="1666005" cy="613164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4" descr="news feed icon에 대한 이미지 검색결과">
              <a:extLst>
                <a:ext uri="{FF2B5EF4-FFF2-40B4-BE49-F238E27FC236}">
                  <a16:creationId xmlns:a16="http://schemas.microsoft.com/office/drawing/2014/main" id="{F2FC8BB4-8316-46EA-AB5F-A024EF2A3DA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07" t="23540" r="12200" b="50000"/>
            <a:stretch/>
          </p:blipFill>
          <p:spPr bwMode="auto">
            <a:xfrm flipH="1">
              <a:off x="6748289" y="3031009"/>
              <a:ext cx="1666005" cy="613164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4" descr="news feed icon에 대한 이미지 검색결과">
              <a:extLst>
                <a:ext uri="{FF2B5EF4-FFF2-40B4-BE49-F238E27FC236}">
                  <a16:creationId xmlns:a16="http://schemas.microsoft.com/office/drawing/2014/main" id="{949CEBA7-8720-4EAE-BE76-D6AD1684D99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07" t="23540" r="12200" b="50000"/>
            <a:stretch/>
          </p:blipFill>
          <p:spPr bwMode="auto">
            <a:xfrm>
              <a:off x="6747747" y="3756108"/>
              <a:ext cx="1666005" cy="613164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4" descr="news feed icon에 대한 이미지 검색결과">
              <a:extLst>
                <a:ext uri="{FF2B5EF4-FFF2-40B4-BE49-F238E27FC236}">
                  <a16:creationId xmlns:a16="http://schemas.microsoft.com/office/drawing/2014/main" id="{B7CF3674-6782-4480-B4A8-A9F94421753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07" t="23540" r="12200" b="50000"/>
            <a:stretch/>
          </p:blipFill>
          <p:spPr bwMode="auto">
            <a:xfrm flipH="1">
              <a:off x="6743136" y="4475337"/>
              <a:ext cx="1666005" cy="613164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4" descr="news feed icon에 대한 이미지 검색결과">
              <a:extLst>
                <a:ext uri="{FF2B5EF4-FFF2-40B4-BE49-F238E27FC236}">
                  <a16:creationId xmlns:a16="http://schemas.microsoft.com/office/drawing/2014/main" id="{9278132A-0797-4E1C-AF08-52BD2B1EC44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07" t="23540" r="12200" b="50000"/>
            <a:stretch/>
          </p:blipFill>
          <p:spPr bwMode="auto">
            <a:xfrm>
              <a:off x="6762531" y="5191829"/>
              <a:ext cx="1666005" cy="613164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6" name="Picture 10" descr="arrow icon에 대한 이미지 검색결과">
            <a:extLst>
              <a:ext uri="{FF2B5EF4-FFF2-40B4-BE49-F238E27FC236}">
                <a16:creationId xmlns:a16="http://schemas.microsoft.com/office/drawing/2014/main" id="{459ECD72-ABD8-4FFE-A050-DCD832AFA1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5479" y="3481131"/>
            <a:ext cx="549953" cy="549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489C187F-D461-4139-938D-B0DC28F7365C}"/>
              </a:ext>
            </a:extLst>
          </p:cNvPr>
          <p:cNvSpPr txBox="1"/>
          <p:nvPr/>
        </p:nvSpPr>
        <p:spPr>
          <a:xfrm>
            <a:off x="2030413" y="5859500"/>
            <a:ext cx="2818414" cy="494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댓글</a:t>
            </a:r>
            <a:r>
              <a:rPr lang="ko-KR" altLang="en-US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 방식으로 사진 등록</a:t>
            </a:r>
            <a:endParaRPr lang="en-US" altLang="ko-KR" spc="-150" dirty="0">
              <a:gradFill>
                <a:gsLst>
                  <a:gs pos="0">
                    <a:schemeClr val="tx2">
                      <a:lumMod val="75000"/>
                    </a:schemeClr>
                  </a:gs>
                  <a:gs pos="100000">
                    <a:schemeClr val="tx2">
                      <a:lumMod val="75000"/>
                    </a:schemeClr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51BCD0F-918E-4D7D-A2CB-ACE4E4B270F6}"/>
              </a:ext>
            </a:extLst>
          </p:cNvPr>
          <p:cNvSpPr txBox="1"/>
          <p:nvPr/>
        </p:nvSpPr>
        <p:spPr>
          <a:xfrm>
            <a:off x="5939400" y="5870631"/>
            <a:ext cx="3312264" cy="494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SNS</a:t>
            </a:r>
            <a:r>
              <a:rPr lang="en-US" altLang="ko-KR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탭에서 친구의 사진 열람</a:t>
            </a:r>
            <a:endParaRPr lang="en-US" altLang="ko-KR" spc="-150" dirty="0">
              <a:gradFill>
                <a:gsLst>
                  <a:gs pos="0">
                    <a:schemeClr val="tx2">
                      <a:lumMod val="75000"/>
                    </a:schemeClr>
                  </a:gs>
                  <a:gs pos="100000">
                    <a:schemeClr val="tx2">
                      <a:lumMod val="75000"/>
                    </a:schemeClr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47283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3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93686" y="362329"/>
            <a:ext cx="4104456" cy="625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lvl="0" indent="-514350">
              <a:lnSpc>
                <a:spcPct val="200000"/>
              </a:lnSpc>
              <a:buFont typeface="+mj-lt"/>
              <a:buAutoNum type="romanUcPeriod" startAt="2"/>
            </a:pPr>
            <a:r>
              <a:rPr lang="ko-KR" altLang="en-US" spc="-150" dirty="0">
                <a:gradFill>
                  <a:gsLst>
                    <a:gs pos="0">
                      <a:srgbClr val="4F6A81"/>
                    </a:gs>
                    <a:gs pos="100000">
                      <a:srgbClr val="4F6A81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아이템 소개</a:t>
            </a:r>
            <a:endParaRPr lang="en-US" altLang="ko-KR" spc="-150" dirty="0">
              <a:gradFill>
                <a:gsLst>
                  <a:gs pos="0">
                    <a:srgbClr val="4F6A81"/>
                  </a:gs>
                  <a:gs pos="100000">
                    <a:srgbClr val="4F6A81"/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435F930-3CA7-404E-845C-59959BBE5A14}"/>
              </a:ext>
            </a:extLst>
          </p:cNvPr>
          <p:cNvSpPr/>
          <p:nvPr/>
        </p:nvSpPr>
        <p:spPr>
          <a:xfrm>
            <a:off x="3469377" y="6512994"/>
            <a:ext cx="2736304" cy="288032"/>
          </a:xfrm>
          <a:prstGeom prst="rect">
            <a:avLst/>
          </a:prstGeom>
          <a:solidFill>
            <a:srgbClr val="EAD0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964353E-2D1D-41E5-9096-C22B70B8D1B5}"/>
              </a:ext>
            </a:extLst>
          </p:cNvPr>
          <p:cNvSpPr txBox="1"/>
          <p:nvPr/>
        </p:nvSpPr>
        <p:spPr>
          <a:xfrm>
            <a:off x="4088904" y="476672"/>
            <a:ext cx="5817096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</a:rPr>
              <a:t>[ 3 ] </a:t>
            </a:r>
            <a:r>
              <a:rPr lang="ko-KR" altLang="en-US" sz="2400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</a:rPr>
              <a:t>메이크업 후기 </a:t>
            </a:r>
            <a:r>
              <a:rPr lang="en-US" altLang="ko-KR" sz="2400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</a:rPr>
              <a:t>SNS</a:t>
            </a:r>
          </a:p>
        </p:txBody>
      </p:sp>
      <p:pic>
        <p:nvPicPr>
          <p:cNvPr id="22" name="Picture 10" descr="arrow icon에 대한 이미지 검색결과">
            <a:extLst>
              <a:ext uri="{FF2B5EF4-FFF2-40B4-BE49-F238E27FC236}">
                <a16:creationId xmlns:a16="http://schemas.microsoft.com/office/drawing/2014/main" id="{FCE6D9C8-CDE6-4EAD-8FA9-6A7FFBCB2F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6863" y="3574683"/>
            <a:ext cx="549953" cy="549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E51394C1-9AA5-4EAD-B3F9-F45EA15B6D9D}"/>
              </a:ext>
            </a:extLst>
          </p:cNvPr>
          <p:cNvGrpSpPr/>
          <p:nvPr/>
        </p:nvGrpSpPr>
        <p:grpSpPr>
          <a:xfrm>
            <a:off x="3584848" y="2348880"/>
            <a:ext cx="2376264" cy="3096344"/>
            <a:chOff x="3512840" y="2348880"/>
            <a:chExt cx="2376264" cy="3096344"/>
          </a:xfrm>
        </p:grpSpPr>
        <p:pic>
          <p:nvPicPr>
            <p:cNvPr id="13316" name="Picture 4" descr="comment icon에 대한 이미지 검색결과">
              <a:extLst>
                <a:ext uri="{FF2B5EF4-FFF2-40B4-BE49-F238E27FC236}">
                  <a16:creationId xmlns:a16="http://schemas.microsoft.com/office/drawing/2014/main" id="{29995AAC-4971-409A-BC40-B3BABF040DD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724" t="7749" r="26328" b="8950"/>
            <a:stretch/>
          </p:blipFill>
          <p:spPr bwMode="auto">
            <a:xfrm>
              <a:off x="3512840" y="2348880"/>
              <a:ext cx="2376264" cy="30963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580C8C27-0FB1-4682-AFAC-BEF2D753AD37}"/>
                </a:ext>
              </a:extLst>
            </p:cNvPr>
            <p:cNvSpPr/>
            <p:nvPr/>
          </p:nvSpPr>
          <p:spPr>
            <a:xfrm>
              <a:off x="3670778" y="2576852"/>
              <a:ext cx="720080" cy="3600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Vladimir Script" panose="03050402040407070305" pitchFamily="66" charset="0"/>
                </a:rPr>
                <a:t>B4M</a:t>
              </a:r>
              <a:endParaRPr lang="ko-KR" altLang="en-US" dirty="0">
                <a:solidFill>
                  <a:schemeClr val="tx1">
                    <a:lumMod val="60000"/>
                    <a:lumOff val="40000"/>
                  </a:schemeClr>
                </a:solidFill>
                <a:latin typeface="Vladimir Script" panose="03050402040407070305" pitchFamily="66" charset="0"/>
              </a:endParaRPr>
            </a:p>
          </p:txBody>
        </p:sp>
      </p:grpSp>
      <p:pic>
        <p:nvPicPr>
          <p:cNvPr id="14" name="Picture 10" descr="arrow icon에 대한 이미지 검색결과">
            <a:extLst>
              <a:ext uri="{FF2B5EF4-FFF2-40B4-BE49-F238E27FC236}">
                <a16:creationId xmlns:a16="http://schemas.microsoft.com/office/drawing/2014/main" id="{905A2D2F-1F47-423A-ACD3-CE85710667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5255" y="3574682"/>
            <a:ext cx="549953" cy="549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2" name="Picture 10" descr="up graph icon에 대한 이미지 검색결과">
            <a:extLst>
              <a:ext uri="{FF2B5EF4-FFF2-40B4-BE49-F238E27FC236}">
                <a16:creationId xmlns:a16="http://schemas.microsoft.com/office/drawing/2014/main" id="{A6C38971-A0AF-42DB-B56E-EFD920D604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2921" y="2609728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multiuser icon에 대한 이미지 검색결과">
            <a:extLst>
              <a:ext uri="{FF2B5EF4-FFF2-40B4-BE49-F238E27FC236}">
                <a16:creationId xmlns:a16="http://schemas.microsoft.com/office/drawing/2014/main" id="{320E9F0F-7040-4B0D-9DDD-33202303D6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2825489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0788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80592" y="2544192"/>
            <a:ext cx="27730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dirty="0">
                <a:gradFill>
                  <a:gsLst>
                    <a:gs pos="0">
                      <a:srgbClr val="EAD0D1"/>
                    </a:gs>
                    <a:gs pos="100000">
                      <a:schemeClr val="accent6">
                        <a:lumMod val="40000"/>
                        <a:lumOff val="60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Contents</a:t>
            </a:r>
            <a:endParaRPr lang="ko-KR" altLang="en-US" dirty="0">
              <a:gradFill>
                <a:gsLst>
                  <a:gs pos="0">
                    <a:srgbClr val="EAD0D1"/>
                  </a:gs>
                  <a:gs pos="100000">
                    <a:schemeClr val="accent6">
                      <a:lumMod val="40000"/>
                      <a:lumOff val="60000"/>
                    </a:schemeClr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592960" y="1892938"/>
            <a:ext cx="4104456" cy="30721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200000"/>
              </a:lnSpc>
              <a:buFont typeface="+mj-lt"/>
              <a:buAutoNum type="romanUcPeriod"/>
            </a:pPr>
            <a:r>
              <a:rPr lang="ko-KR" altLang="en-US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기획 동기</a:t>
            </a:r>
            <a:endParaRPr lang="en-US" altLang="ko-KR" spc="-150" dirty="0">
              <a:gradFill>
                <a:gsLst>
                  <a:gs pos="0">
                    <a:schemeClr val="tx2">
                      <a:lumMod val="75000"/>
                    </a:schemeClr>
                  </a:gs>
                  <a:gs pos="100000">
                    <a:schemeClr val="tx2">
                      <a:lumMod val="75000"/>
                    </a:schemeClr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514350" indent="-514350">
              <a:lnSpc>
                <a:spcPct val="200000"/>
              </a:lnSpc>
              <a:buFont typeface="+mj-lt"/>
              <a:buAutoNum type="romanUcPeriod"/>
            </a:pPr>
            <a:r>
              <a:rPr lang="ko-KR" altLang="en-US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아이템 소개</a:t>
            </a:r>
            <a:endParaRPr lang="en-US" altLang="ko-KR" spc="-150" dirty="0">
              <a:gradFill>
                <a:gsLst>
                  <a:gs pos="0">
                    <a:schemeClr val="tx2">
                      <a:lumMod val="75000"/>
                    </a:schemeClr>
                  </a:gs>
                  <a:gs pos="100000">
                    <a:schemeClr val="tx2">
                      <a:lumMod val="75000"/>
                    </a:schemeClr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514350" indent="-514350">
              <a:lnSpc>
                <a:spcPct val="200000"/>
              </a:lnSpc>
              <a:buFont typeface="+mj-lt"/>
              <a:buAutoNum type="romanUcPeriod"/>
            </a:pPr>
            <a:r>
              <a:rPr lang="ko-KR" altLang="en-US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차별성</a:t>
            </a:r>
            <a:endParaRPr lang="en-US" altLang="ko-KR" spc="-150" dirty="0">
              <a:gradFill>
                <a:gsLst>
                  <a:gs pos="0">
                    <a:schemeClr val="tx2">
                      <a:lumMod val="75000"/>
                    </a:schemeClr>
                  </a:gs>
                  <a:gs pos="100000">
                    <a:schemeClr val="tx2">
                      <a:lumMod val="75000"/>
                    </a:schemeClr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514350" indent="-514350">
              <a:lnSpc>
                <a:spcPct val="200000"/>
              </a:lnSpc>
              <a:buFont typeface="+mj-lt"/>
              <a:buAutoNum type="romanUcPeriod"/>
            </a:pPr>
            <a:r>
              <a:rPr lang="ko-KR" altLang="en-US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구현 방법</a:t>
            </a:r>
            <a:endParaRPr lang="en-US" altLang="ko-KR" spc="-150" dirty="0">
              <a:gradFill>
                <a:gsLst>
                  <a:gs pos="0">
                    <a:schemeClr val="tx2">
                      <a:lumMod val="75000"/>
                    </a:schemeClr>
                  </a:gs>
                  <a:gs pos="100000">
                    <a:schemeClr val="tx2">
                      <a:lumMod val="75000"/>
                    </a:schemeClr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514350" indent="-514350">
              <a:lnSpc>
                <a:spcPct val="200000"/>
              </a:lnSpc>
              <a:buFont typeface="+mj-lt"/>
              <a:buAutoNum type="romanUcPeriod"/>
            </a:pPr>
            <a:r>
              <a:rPr lang="ko-KR" altLang="en-US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일정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EC756E9-DC42-4272-B4A0-A83B19EF95DA}"/>
              </a:ext>
            </a:extLst>
          </p:cNvPr>
          <p:cNvSpPr/>
          <p:nvPr/>
        </p:nvSpPr>
        <p:spPr>
          <a:xfrm>
            <a:off x="3728864" y="6381328"/>
            <a:ext cx="2736304" cy="288032"/>
          </a:xfrm>
          <a:prstGeom prst="rect">
            <a:avLst/>
          </a:prstGeom>
          <a:solidFill>
            <a:srgbClr val="EAD0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8399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293686" y="362329"/>
            <a:ext cx="4104456" cy="625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200000"/>
              </a:lnSpc>
              <a:buFont typeface="+mj-lt"/>
              <a:buAutoNum type="romanUcPeriod" startAt="3"/>
            </a:pPr>
            <a:r>
              <a:rPr lang="ko-KR" altLang="en-US" spc="-150" dirty="0">
                <a:gradFill>
                  <a:gsLst>
                    <a:gs pos="0">
                      <a:srgbClr val="4F6A81"/>
                    </a:gs>
                    <a:gs pos="100000">
                      <a:srgbClr val="4F6A81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   차별성</a:t>
            </a:r>
            <a:endParaRPr lang="en-US" altLang="ko-KR" spc="-150" dirty="0">
              <a:gradFill>
                <a:gsLst>
                  <a:gs pos="0">
                    <a:srgbClr val="4F6A81"/>
                  </a:gs>
                  <a:gs pos="100000">
                    <a:srgbClr val="4F6A81"/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BF8909A-2C0E-4493-8DF7-39EDEF2CF6EF}"/>
              </a:ext>
            </a:extLst>
          </p:cNvPr>
          <p:cNvSpPr/>
          <p:nvPr/>
        </p:nvSpPr>
        <p:spPr>
          <a:xfrm>
            <a:off x="3463354" y="6544971"/>
            <a:ext cx="2736304" cy="288032"/>
          </a:xfrm>
          <a:prstGeom prst="rect">
            <a:avLst/>
          </a:prstGeom>
          <a:solidFill>
            <a:srgbClr val="EAD0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45B5FB-C4B1-4C38-AC6D-EEA7EBF7898F}"/>
              </a:ext>
            </a:extLst>
          </p:cNvPr>
          <p:cNvSpPr txBox="1"/>
          <p:nvPr/>
        </p:nvSpPr>
        <p:spPr>
          <a:xfrm>
            <a:off x="1900436" y="5598802"/>
            <a:ext cx="6105128" cy="494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화장품</a:t>
            </a:r>
            <a:r>
              <a:rPr lang="ko-KR" altLang="en-US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b="1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리뷰 중심</a:t>
            </a:r>
            <a:r>
              <a:rPr lang="ko-KR" altLang="en-US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의</a:t>
            </a:r>
            <a:r>
              <a:rPr lang="ko-KR" altLang="en-US" b="1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서비스</a:t>
            </a:r>
            <a:endParaRPr lang="en-US" altLang="ko-KR" spc="-150" dirty="0">
              <a:gradFill>
                <a:gsLst>
                  <a:gs pos="0">
                    <a:schemeClr val="tx2">
                      <a:lumMod val="75000"/>
                    </a:schemeClr>
                  </a:gs>
                  <a:gs pos="100000">
                    <a:schemeClr val="tx2">
                      <a:lumMod val="75000"/>
                    </a:schemeClr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F15076A-7651-4797-ABE0-B0A57423A4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487" y="1778647"/>
            <a:ext cx="4397987" cy="327706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70406AB-8519-42A7-A955-5B1519B99E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3527" y="1781962"/>
            <a:ext cx="4498208" cy="327043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7E925B8-11BD-48F3-A6DF-3C7C14130945}"/>
              </a:ext>
            </a:extLst>
          </p:cNvPr>
          <p:cNvSpPr txBox="1"/>
          <p:nvPr/>
        </p:nvSpPr>
        <p:spPr>
          <a:xfrm>
            <a:off x="1134273" y="5062940"/>
            <a:ext cx="2818414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800" b="1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&lt; </a:t>
            </a:r>
            <a:r>
              <a:rPr lang="ko-KR" altLang="en-US" sz="1800" b="1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화해 </a:t>
            </a:r>
            <a:r>
              <a:rPr lang="en-US" altLang="ko-KR" sz="1800" b="1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endParaRPr lang="en-US" altLang="ko-KR" sz="1800" spc="-150" dirty="0">
              <a:gradFill>
                <a:gsLst>
                  <a:gs pos="0">
                    <a:schemeClr val="tx2">
                      <a:lumMod val="75000"/>
                    </a:schemeClr>
                  </a:gs>
                  <a:gs pos="100000">
                    <a:schemeClr val="tx2">
                      <a:lumMod val="75000"/>
                    </a:schemeClr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FB8E7D3-E793-4219-AC29-54B20B067A75}"/>
              </a:ext>
            </a:extLst>
          </p:cNvPr>
          <p:cNvSpPr txBox="1"/>
          <p:nvPr/>
        </p:nvSpPr>
        <p:spPr>
          <a:xfrm>
            <a:off x="6003424" y="5052111"/>
            <a:ext cx="2818414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800" b="1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&lt; </a:t>
            </a:r>
            <a:r>
              <a:rPr lang="ko-KR" altLang="en-US" sz="1800" b="1" spc="-150" dirty="0" err="1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글로우픽</a:t>
            </a:r>
            <a:r>
              <a:rPr lang="ko-KR" altLang="en-US" sz="1800" b="1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800" b="1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2176549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293686" y="362329"/>
            <a:ext cx="4104456" cy="625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200000"/>
              </a:lnSpc>
              <a:buFont typeface="+mj-lt"/>
              <a:buAutoNum type="romanUcPeriod" startAt="3"/>
            </a:pPr>
            <a:r>
              <a:rPr lang="ko-KR" altLang="en-US" spc="-150" dirty="0">
                <a:gradFill>
                  <a:gsLst>
                    <a:gs pos="0">
                      <a:srgbClr val="4F6A81"/>
                    </a:gs>
                    <a:gs pos="100000">
                      <a:srgbClr val="4F6A81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   차별성</a:t>
            </a:r>
            <a:endParaRPr lang="en-US" altLang="ko-KR" spc="-150" dirty="0">
              <a:gradFill>
                <a:gsLst>
                  <a:gs pos="0">
                    <a:srgbClr val="4F6A81"/>
                  </a:gs>
                  <a:gs pos="100000">
                    <a:srgbClr val="4F6A81"/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BF8909A-2C0E-4493-8DF7-39EDEF2CF6EF}"/>
              </a:ext>
            </a:extLst>
          </p:cNvPr>
          <p:cNvSpPr/>
          <p:nvPr/>
        </p:nvSpPr>
        <p:spPr>
          <a:xfrm>
            <a:off x="3463354" y="6544971"/>
            <a:ext cx="2736304" cy="288032"/>
          </a:xfrm>
          <a:prstGeom prst="rect">
            <a:avLst/>
          </a:prstGeom>
          <a:solidFill>
            <a:srgbClr val="EAD0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45B5FB-C4B1-4C38-AC6D-EEA7EBF7898F}"/>
              </a:ext>
            </a:extLst>
          </p:cNvPr>
          <p:cNvSpPr txBox="1"/>
          <p:nvPr/>
        </p:nvSpPr>
        <p:spPr>
          <a:xfrm>
            <a:off x="1900436" y="5445224"/>
            <a:ext cx="6105128" cy="494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화장품 등록 정보가 </a:t>
            </a:r>
            <a:r>
              <a:rPr lang="ko-KR" altLang="en-US" b="1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컨텐츠와 연결되지 않음</a:t>
            </a:r>
            <a:endParaRPr lang="en-US" altLang="ko-KR" spc="-150" dirty="0">
              <a:gradFill>
                <a:gsLst>
                  <a:gs pos="0">
                    <a:schemeClr val="tx2">
                      <a:lumMod val="75000"/>
                    </a:schemeClr>
                  </a:gs>
                  <a:gs pos="100000">
                    <a:schemeClr val="tx2">
                      <a:lumMod val="75000"/>
                    </a:schemeClr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8434" name="Picture 2" descr="https://blockpost.com/wp-content/uploads/2019/06/%ED%94%BC%EC%B8%A0%EB%AF%B8-640x284.jpg">
            <a:extLst>
              <a:ext uri="{FF2B5EF4-FFF2-40B4-BE49-F238E27FC236}">
                <a16:creationId xmlns:a16="http://schemas.microsoft.com/office/drawing/2014/main" id="{588E7D52-41D8-4B24-8C92-9AA8992D9E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0672" y="1766780"/>
            <a:ext cx="6096000" cy="270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D980AC9-408C-4C58-AA6B-E231C3E27671}"/>
              </a:ext>
            </a:extLst>
          </p:cNvPr>
          <p:cNvSpPr txBox="1"/>
          <p:nvPr/>
        </p:nvSpPr>
        <p:spPr>
          <a:xfrm>
            <a:off x="3543793" y="4458843"/>
            <a:ext cx="2818414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800" b="1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&lt; </a:t>
            </a:r>
            <a:r>
              <a:rPr lang="ko-KR" altLang="en-US" sz="1800" b="1" spc="-150" dirty="0" err="1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피츠미</a:t>
            </a:r>
            <a:r>
              <a:rPr lang="ko-KR" altLang="en-US" sz="1800" b="1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800" b="1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2909050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293686" y="362329"/>
            <a:ext cx="4104456" cy="625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200000"/>
              </a:lnSpc>
              <a:buFont typeface="+mj-lt"/>
              <a:buAutoNum type="romanUcPeriod" startAt="4"/>
            </a:pPr>
            <a:r>
              <a:rPr lang="ko-KR" altLang="en-US" spc="-150" dirty="0">
                <a:gradFill>
                  <a:gsLst>
                    <a:gs pos="0">
                      <a:srgbClr val="4F6A81"/>
                    </a:gs>
                    <a:gs pos="100000">
                      <a:srgbClr val="4F6A81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  구현방법</a:t>
            </a:r>
            <a:endParaRPr lang="en-US" altLang="ko-KR" spc="-150" dirty="0">
              <a:gradFill>
                <a:gsLst>
                  <a:gs pos="0">
                    <a:srgbClr val="4F6A81"/>
                  </a:gs>
                  <a:gs pos="100000">
                    <a:srgbClr val="4F6A81"/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BF8909A-2C0E-4493-8DF7-39EDEF2CF6EF}"/>
              </a:ext>
            </a:extLst>
          </p:cNvPr>
          <p:cNvSpPr/>
          <p:nvPr/>
        </p:nvSpPr>
        <p:spPr>
          <a:xfrm>
            <a:off x="3463354" y="6544971"/>
            <a:ext cx="2736304" cy="288032"/>
          </a:xfrm>
          <a:prstGeom prst="rect">
            <a:avLst/>
          </a:prstGeom>
          <a:solidFill>
            <a:srgbClr val="EAD0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4EDD1E-006E-4157-8046-EAF5BA0DC189}"/>
              </a:ext>
            </a:extLst>
          </p:cNvPr>
          <p:cNvSpPr txBox="1"/>
          <p:nvPr/>
        </p:nvSpPr>
        <p:spPr>
          <a:xfrm>
            <a:off x="4088904" y="476672"/>
            <a:ext cx="5817096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[ 1 ] </a:t>
            </a:r>
            <a:r>
              <a:rPr lang="ko-KR" altLang="en-US" sz="2400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기술 스택</a:t>
            </a:r>
            <a:endParaRPr lang="en-US" altLang="ko-KR" sz="2400" spc="-150" dirty="0">
              <a:gradFill>
                <a:gsLst>
                  <a:gs pos="0">
                    <a:schemeClr val="tx2">
                      <a:lumMod val="75000"/>
                    </a:schemeClr>
                  </a:gs>
                  <a:gs pos="100000">
                    <a:schemeClr val="tx2">
                      <a:lumMod val="75000"/>
                    </a:schemeClr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26" name="Picture 2" descr="django drf에 대한 이미지 검색결과">
            <a:extLst>
              <a:ext uri="{FF2B5EF4-FFF2-40B4-BE49-F238E27FC236}">
                <a16:creationId xmlns:a16="http://schemas.microsoft.com/office/drawing/2014/main" id="{9A0B2710-4E85-420D-91CB-486A60148A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668" y="4508107"/>
            <a:ext cx="2641476" cy="1166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django logo에 대한 이미지 검색결과">
            <a:extLst>
              <a:ext uri="{FF2B5EF4-FFF2-40B4-BE49-F238E27FC236}">
                <a16:creationId xmlns:a16="http://schemas.microsoft.com/office/drawing/2014/main" id="{29AA7ABF-FF94-4517-8DCB-6B91FCA82B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608" y="2169034"/>
            <a:ext cx="2500536" cy="1406552"/>
          </a:xfrm>
          <a:prstGeom prst="rect">
            <a:avLst/>
          </a:prstGeom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vue js logo에 대한 이미지 검색결과">
            <a:extLst>
              <a:ext uri="{FF2B5EF4-FFF2-40B4-BE49-F238E27FC236}">
                <a16:creationId xmlns:a16="http://schemas.microsoft.com/office/drawing/2014/main" id="{7E097126-3007-458A-80A1-335E857AA4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063" y="2139888"/>
            <a:ext cx="1535617" cy="1552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mySQL logo에 대한 이미지 검색결과">
            <a:extLst>
              <a:ext uri="{FF2B5EF4-FFF2-40B4-BE49-F238E27FC236}">
                <a16:creationId xmlns:a16="http://schemas.microsoft.com/office/drawing/2014/main" id="{512AA510-EB79-4B28-A4A9-818AF3A607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125" b="21613"/>
          <a:stretch/>
        </p:blipFill>
        <p:spPr bwMode="auto">
          <a:xfrm>
            <a:off x="3472755" y="4371353"/>
            <a:ext cx="2350831" cy="144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youtube api에 대한 이미지 검색결과">
            <a:extLst>
              <a:ext uri="{FF2B5EF4-FFF2-40B4-BE49-F238E27FC236}">
                <a16:creationId xmlns:a16="http://schemas.microsoft.com/office/drawing/2014/main" id="{03D22C08-3D14-4625-9411-4571C66663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3543" y="1477393"/>
            <a:ext cx="2481780" cy="139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beautiful soup logo에 대한 이미지 검색결과">
            <a:extLst>
              <a:ext uri="{FF2B5EF4-FFF2-40B4-BE49-F238E27FC236}">
                <a16:creationId xmlns:a16="http://schemas.microsoft.com/office/drawing/2014/main" id="{940EC034-8D9F-4E8B-860D-FFB74637B5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8535" y="3034418"/>
            <a:ext cx="2851795" cy="1425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python pip에 대한 이미지 검색결과">
            <a:extLst>
              <a:ext uri="{FF2B5EF4-FFF2-40B4-BE49-F238E27FC236}">
                <a16:creationId xmlns:a16="http://schemas.microsoft.com/office/drawing/2014/main" id="{0574BDFC-2B62-402D-B635-2B6440549E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1192" y="4725144"/>
            <a:ext cx="2111610" cy="1583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9968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타원 21"/>
          <p:cNvSpPr/>
          <p:nvPr/>
        </p:nvSpPr>
        <p:spPr>
          <a:xfrm>
            <a:off x="7116869" y="3733966"/>
            <a:ext cx="2156611" cy="2156611"/>
          </a:xfrm>
          <a:prstGeom prst="ellipse">
            <a:avLst/>
          </a:prstGeom>
          <a:solidFill>
            <a:schemeClr val="bg1"/>
          </a:solidFill>
          <a:ln>
            <a:solidFill>
              <a:srgbClr val="EAD0D1"/>
            </a:solidFill>
          </a:ln>
          <a:effectLst>
            <a:outerShdw blurRad="190500" dist="127000" dir="5400000" algn="t" rotWithShape="0">
              <a:srgbClr val="EAD0D1">
                <a:alpha val="2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4761615D-09E4-4B35-BFDF-DE1A83187ED3}"/>
              </a:ext>
            </a:extLst>
          </p:cNvPr>
          <p:cNvSpPr/>
          <p:nvPr/>
        </p:nvSpPr>
        <p:spPr>
          <a:xfrm>
            <a:off x="7185248" y="3796157"/>
            <a:ext cx="2031446" cy="2026731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4884875" y="3298544"/>
            <a:ext cx="2592033" cy="2592033"/>
          </a:xfrm>
          <a:prstGeom prst="ellipse">
            <a:avLst/>
          </a:prstGeom>
          <a:solidFill>
            <a:schemeClr val="bg1"/>
          </a:solidFill>
          <a:ln>
            <a:solidFill>
              <a:srgbClr val="EAD0D1"/>
            </a:solidFill>
          </a:ln>
          <a:effectLst>
            <a:outerShdw blurRad="190500" dist="127000" dir="5400000" algn="t" rotWithShape="0">
              <a:srgbClr val="EAD0D1">
                <a:alpha val="2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435072" y="1628800"/>
            <a:ext cx="30816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gradFill>
                  <a:gsLst>
                    <a:gs pos="0">
                      <a:srgbClr val="EAD0D1"/>
                    </a:gs>
                    <a:gs pos="100000">
                      <a:schemeClr val="accent6">
                        <a:lumMod val="40000"/>
                        <a:lumOff val="60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Important</a:t>
            </a:r>
            <a:endParaRPr lang="ko-KR" altLang="en-US" sz="3200" dirty="0">
              <a:gradFill>
                <a:gsLst>
                  <a:gs pos="0">
                    <a:srgbClr val="EAD0D1"/>
                  </a:gs>
                  <a:gs pos="100000">
                    <a:schemeClr val="accent6">
                      <a:lumMod val="40000"/>
                      <a:lumOff val="60000"/>
                    </a:schemeClr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E32104B-DA9F-4F44-8D35-02A65D8EAA10}"/>
              </a:ext>
            </a:extLst>
          </p:cNvPr>
          <p:cNvSpPr/>
          <p:nvPr/>
        </p:nvSpPr>
        <p:spPr>
          <a:xfrm>
            <a:off x="4959733" y="3366232"/>
            <a:ext cx="2462371" cy="2456656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1068197" y="1933766"/>
            <a:ext cx="4104456" cy="4104456"/>
          </a:xfrm>
          <a:prstGeom prst="ellipse">
            <a:avLst/>
          </a:prstGeom>
          <a:solidFill>
            <a:schemeClr val="bg1"/>
          </a:solidFill>
          <a:ln>
            <a:solidFill>
              <a:srgbClr val="EAD0D1"/>
            </a:solidFill>
          </a:ln>
          <a:effectLst>
            <a:outerShdw blurRad="190500" dist="127000" dir="5400000" algn="t" rotWithShape="0">
              <a:srgbClr val="EAD0D1">
                <a:alpha val="2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51078C73-329F-4224-BEE6-8EE6B7D50B6B}"/>
              </a:ext>
            </a:extLst>
          </p:cNvPr>
          <p:cNvSpPr/>
          <p:nvPr/>
        </p:nvSpPr>
        <p:spPr>
          <a:xfrm>
            <a:off x="1136576" y="1998032"/>
            <a:ext cx="3960440" cy="3951248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16A7656-89C2-4B1E-B5ED-2FD81F34F423}"/>
              </a:ext>
            </a:extLst>
          </p:cNvPr>
          <p:cNvSpPr/>
          <p:nvPr/>
        </p:nvSpPr>
        <p:spPr>
          <a:xfrm>
            <a:off x="3516723" y="6495671"/>
            <a:ext cx="2736304" cy="288032"/>
          </a:xfrm>
          <a:prstGeom prst="rect">
            <a:avLst/>
          </a:prstGeom>
          <a:solidFill>
            <a:srgbClr val="EAD0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2D8D1E3-27E9-4F0F-A4CF-DC05D4CEB4C1}"/>
              </a:ext>
            </a:extLst>
          </p:cNvPr>
          <p:cNvSpPr txBox="1"/>
          <p:nvPr/>
        </p:nvSpPr>
        <p:spPr>
          <a:xfrm>
            <a:off x="293686" y="362329"/>
            <a:ext cx="4104456" cy="625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lvl="0" indent="-514350">
              <a:lnSpc>
                <a:spcPct val="200000"/>
              </a:lnSpc>
              <a:buFont typeface="+mj-lt"/>
              <a:buAutoNum type="romanUcPeriod" startAt="4"/>
            </a:pPr>
            <a:r>
              <a:rPr lang="ko-KR" altLang="en-US" spc="-150" dirty="0">
                <a:gradFill>
                  <a:gsLst>
                    <a:gs pos="0">
                      <a:srgbClr val="4F6A81"/>
                    </a:gs>
                    <a:gs pos="100000">
                      <a:srgbClr val="4F6A81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  구현방법</a:t>
            </a:r>
            <a:endParaRPr lang="en-US" altLang="ko-KR" spc="-150" dirty="0">
              <a:gradFill>
                <a:gsLst>
                  <a:gs pos="0">
                    <a:srgbClr val="4F6A81"/>
                  </a:gs>
                  <a:gs pos="100000">
                    <a:srgbClr val="4F6A81"/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891B3DD-A498-4927-8E62-BB6AE51DDC0B}"/>
              </a:ext>
            </a:extLst>
          </p:cNvPr>
          <p:cNvSpPr txBox="1"/>
          <p:nvPr/>
        </p:nvSpPr>
        <p:spPr>
          <a:xfrm>
            <a:off x="4088904" y="476672"/>
            <a:ext cx="5817096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[ 2 ] </a:t>
            </a:r>
            <a:r>
              <a:rPr lang="ko-KR" altLang="en-US" sz="2400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컨텐츠 추천 알고리즘</a:t>
            </a:r>
            <a:endParaRPr lang="en-US" altLang="ko-KR" sz="2400" spc="-150" dirty="0">
              <a:gradFill>
                <a:gsLst>
                  <a:gs pos="0">
                    <a:schemeClr val="tx2">
                      <a:lumMod val="75000"/>
                    </a:schemeClr>
                  </a:gs>
                  <a:gs pos="100000">
                    <a:schemeClr val="tx2">
                      <a:lumMod val="75000"/>
                    </a:schemeClr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41864" y="2349264"/>
            <a:ext cx="1547434" cy="400110"/>
          </a:xfrm>
          <a:prstGeom prst="rect">
            <a:avLst/>
          </a:prstGeom>
          <a:solidFill>
            <a:schemeClr val="bg1">
              <a:alpha val="76000"/>
            </a:schemeClr>
          </a:solidFill>
          <a:ln w="3175">
            <a:solidFill>
              <a:schemeClr val="tx2">
                <a:lumMod val="40000"/>
                <a:lumOff val="60000"/>
              </a:schemeClr>
            </a:solidFill>
          </a:ln>
          <a:effectLst>
            <a:outerShdw blurRad="190500" dist="127000" dir="5400000" algn="t" rotWithShape="0">
              <a:srgbClr val="EAD0D1">
                <a:alpha val="2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ko-KR" altLang="en-US" spc="-150" dirty="0">
                <a:gradFill>
                  <a:gsLst>
                    <a:gs pos="0">
                      <a:srgbClr val="4F6A81"/>
                    </a:gs>
                    <a:gs pos="100000">
                      <a:srgbClr val="4F6A81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색조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417202" y="3098489"/>
            <a:ext cx="1547434" cy="400110"/>
          </a:xfrm>
          <a:prstGeom prst="rect">
            <a:avLst/>
          </a:prstGeom>
          <a:solidFill>
            <a:schemeClr val="bg1">
              <a:alpha val="76000"/>
            </a:schemeClr>
          </a:solidFill>
          <a:ln w="3175">
            <a:solidFill>
              <a:schemeClr val="tx2">
                <a:lumMod val="40000"/>
                <a:lumOff val="60000"/>
              </a:schemeClr>
            </a:solidFill>
          </a:ln>
          <a:effectLst>
            <a:outerShdw blurRad="190500" dist="127000" dir="5400000" algn="t" rotWithShape="0">
              <a:srgbClr val="EAD0D1">
                <a:alpha val="2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ko-KR" altLang="en-US" spc="-150" dirty="0">
                <a:gradFill>
                  <a:gsLst>
                    <a:gs pos="0">
                      <a:srgbClr val="4F6A81"/>
                    </a:gs>
                    <a:gs pos="100000">
                      <a:srgbClr val="4F6A81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베이스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7429800" y="3600162"/>
            <a:ext cx="1547434" cy="400110"/>
          </a:xfrm>
          <a:prstGeom prst="rect">
            <a:avLst/>
          </a:prstGeom>
          <a:solidFill>
            <a:schemeClr val="bg1">
              <a:alpha val="76000"/>
            </a:schemeClr>
          </a:solidFill>
          <a:ln w="3175">
            <a:solidFill>
              <a:schemeClr val="tx2">
                <a:lumMod val="40000"/>
                <a:lumOff val="60000"/>
              </a:schemeClr>
            </a:solidFill>
          </a:ln>
          <a:effectLst>
            <a:outerShdw blurRad="190500" dist="127000" dir="5400000" algn="t" rotWithShape="0">
              <a:srgbClr val="EAD0D1">
                <a:alpha val="2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ko-KR" altLang="en-US" spc="-150" dirty="0">
                <a:gradFill>
                  <a:gsLst>
                    <a:gs pos="0">
                      <a:srgbClr val="4F6A81"/>
                    </a:gs>
                    <a:gs pos="100000">
                      <a:srgbClr val="4F6A81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기초</a:t>
            </a:r>
          </a:p>
        </p:txBody>
      </p:sp>
    </p:spTree>
    <p:extLst>
      <p:ext uri="{BB962C8B-B14F-4D97-AF65-F5344CB8AC3E}">
        <p14:creationId xmlns:p14="http://schemas.microsoft.com/office/powerpoint/2010/main" val="3262134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8" grpId="0" animBg="1"/>
      <p:bldP spid="19" grpId="0" animBg="1"/>
      <p:bldP spid="24" grpId="0"/>
      <p:bldP spid="23" grpId="0" animBg="1"/>
      <p:bldP spid="15" grpId="0" animBg="1"/>
      <p:bldP spid="5" grpId="0" animBg="1"/>
      <p:bldP spid="25" grpId="0" animBg="1"/>
      <p:bldP spid="26" grpId="0" animBg="1"/>
      <p:bldP spid="2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316A7656-89C2-4B1E-B5ED-2FD81F34F423}"/>
              </a:ext>
            </a:extLst>
          </p:cNvPr>
          <p:cNvSpPr/>
          <p:nvPr/>
        </p:nvSpPr>
        <p:spPr>
          <a:xfrm>
            <a:off x="3516723" y="6495671"/>
            <a:ext cx="2736304" cy="288032"/>
          </a:xfrm>
          <a:prstGeom prst="rect">
            <a:avLst/>
          </a:prstGeom>
          <a:solidFill>
            <a:srgbClr val="EAD0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2D8D1E3-27E9-4F0F-A4CF-DC05D4CEB4C1}"/>
              </a:ext>
            </a:extLst>
          </p:cNvPr>
          <p:cNvSpPr txBox="1"/>
          <p:nvPr/>
        </p:nvSpPr>
        <p:spPr>
          <a:xfrm>
            <a:off x="293686" y="362329"/>
            <a:ext cx="4104456" cy="625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lvl="0" indent="-514350">
              <a:lnSpc>
                <a:spcPct val="200000"/>
              </a:lnSpc>
              <a:buFont typeface="+mj-lt"/>
              <a:buAutoNum type="romanUcPeriod" startAt="4"/>
            </a:pPr>
            <a:r>
              <a:rPr lang="ko-KR" altLang="en-US" spc="-150" dirty="0">
                <a:gradFill>
                  <a:gsLst>
                    <a:gs pos="0">
                      <a:srgbClr val="4F6A81"/>
                    </a:gs>
                    <a:gs pos="100000">
                      <a:srgbClr val="4F6A81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  구현방법</a:t>
            </a:r>
            <a:endParaRPr lang="en-US" altLang="ko-KR" spc="-150" dirty="0">
              <a:gradFill>
                <a:gsLst>
                  <a:gs pos="0">
                    <a:srgbClr val="4F6A81"/>
                  </a:gs>
                  <a:gs pos="100000">
                    <a:srgbClr val="4F6A81"/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891B3DD-A498-4927-8E62-BB6AE51DDC0B}"/>
              </a:ext>
            </a:extLst>
          </p:cNvPr>
          <p:cNvSpPr txBox="1"/>
          <p:nvPr/>
        </p:nvSpPr>
        <p:spPr>
          <a:xfrm>
            <a:off x="4088904" y="476672"/>
            <a:ext cx="5817096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+mj-lt"/>
                <a:ea typeface="나눔스퀘어라운드 Bold" pitchFamily="50" charset="-127"/>
              </a:rPr>
              <a:t>[ 2 ] </a:t>
            </a:r>
            <a:r>
              <a:rPr lang="ko-KR" altLang="en-US" sz="2400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+mj-lt"/>
                <a:ea typeface="나눔스퀘어라운드 Bold" pitchFamily="50" charset="-127"/>
              </a:rPr>
              <a:t>컨텐츠 추천 알고리즘</a:t>
            </a:r>
            <a:endParaRPr lang="en-US" altLang="ko-KR" sz="2400" spc="-150" dirty="0">
              <a:gradFill>
                <a:gsLst>
                  <a:gs pos="0">
                    <a:schemeClr val="tx2">
                      <a:lumMod val="75000"/>
                    </a:schemeClr>
                  </a:gs>
                  <a:gs pos="100000">
                    <a:schemeClr val="tx2">
                      <a:lumMod val="75000"/>
                    </a:schemeClr>
                  </a:gs>
                </a:gsLst>
                <a:lin ang="5400000" scaled="0"/>
              </a:gradFill>
              <a:latin typeface="+mj-lt"/>
              <a:ea typeface="나눔스퀘어라운드 Bold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508936E-FF01-47CB-8353-B649F548F0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8664" y="1556792"/>
            <a:ext cx="6217186" cy="404566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C67C54B-3411-4BAD-95F7-2D2BFB1AAF8F}"/>
              </a:ext>
            </a:extLst>
          </p:cNvPr>
          <p:cNvSpPr txBox="1"/>
          <p:nvPr/>
        </p:nvSpPr>
        <p:spPr>
          <a:xfrm>
            <a:off x="1928664" y="5788354"/>
            <a:ext cx="6217186" cy="494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공식 색상이 제공되는 화장품에 한해 </a:t>
            </a:r>
            <a:r>
              <a:rPr lang="ko-KR" altLang="en-US" b="1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대체 화장품</a:t>
            </a:r>
            <a:r>
              <a:rPr lang="ko-KR" altLang="en-US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 적용</a:t>
            </a:r>
            <a:endParaRPr lang="en-US" altLang="ko-KR" spc="-150" dirty="0">
              <a:gradFill>
                <a:gsLst>
                  <a:gs pos="0">
                    <a:schemeClr val="tx2">
                      <a:lumMod val="75000"/>
                    </a:schemeClr>
                  </a:gs>
                  <a:gs pos="100000">
                    <a:schemeClr val="tx2">
                      <a:lumMod val="75000"/>
                    </a:schemeClr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037006DA-E694-4003-85F1-80B33879EF38}"/>
              </a:ext>
            </a:extLst>
          </p:cNvPr>
          <p:cNvSpPr/>
          <p:nvPr/>
        </p:nvSpPr>
        <p:spPr>
          <a:xfrm>
            <a:off x="6278939" y="2780928"/>
            <a:ext cx="356157" cy="356157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03235CF-32F2-4535-82F0-E1068F73C2E0}"/>
              </a:ext>
            </a:extLst>
          </p:cNvPr>
          <p:cNvSpPr/>
          <p:nvPr/>
        </p:nvSpPr>
        <p:spPr>
          <a:xfrm>
            <a:off x="6033120" y="2708920"/>
            <a:ext cx="2112730" cy="5760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7681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293686" y="362329"/>
            <a:ext cx="4104456" cy="625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200000"/>
              </a:lnSpc>
              <a:buFont typeface="+mj-lt"/>
              <a:buAutoNum type="romanUcPeriod" startAt="5"/>
            </a:pPr>
            <a:r>
              <a:rPr lang="ko-KR" altLang="en-US" spc="-150" dirty="0">
                <a:gradFill>
                  <a:gsLst>
                    <a:gs pos="0">
                      <a:srgbClr val="4F6A81"/>
                    </a:gs>
                    <a:gs pos="100000">
                      <a:srgbClr val="4F6A81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 개발 일정</a:t>
            </a:r>
            <a:endParaRPr lang="en-US" altLang="ko-KR" spc="-150" dirty="0">
              <a:gradFill>
                <a:gsLst>
                  <a:gs pos="0">
                    <a:srgbClr val="4F6A81"/>
                  </a:gs>
                  <a:gs pos="100000">
                    <a:srgbClr val="4F6A81"/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BF8909A-2C0E-4493-8DF7-39EDEF2CF6EF}"/>
              </a:ext>
            </a:extLst>
          </p:cNvPr>
          <p:cNvSpPr/>
          <p:nvPr/>
        </p:nvSpPr>
        <p:spPr>
          <a:xfrm>
            <a:off x="3463354" y="6544971"/>
            <a:ext cx="2736304" cy="288032"/>
          </a:xfrm>
          <a:prstGeom prst="rect">
            <a:avLst/>
          </a:prstGeom>
          <a:solidFill>
            <a:srgbClr val="EAD0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30F44CC-A994-4E01-84F4-04D84E4700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488" y="1317593"/>
            <a:ext cx="5328592" cy="4999267"/>
          </a:xfrm>
          <a:prstGeom prst="rect">
            <a:avLst/>
          </a:prstGeom>
          <a:ln w="19050">
            <a:solidFill>
              <a:schemeClr val="tx2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71465B3-F08E-4BB4-B3F3-0E6B37C135AC}"/>
              </a:ext>
            </a:extLst>
          </p:cNvPr>
          <p:cNvSpPr txBox="1"/>
          <p:nvPr/>
        </p:nvSpPr>
        <p:spPr>
          <a:xfrm>
            <a:off x="5982389" y="2899419"/>
            <a:ext cx="3552890" cy="2341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중간 데모 이전에는</a:t>
            </a:r>
            <a:endParaRPr lang="en-US" altLang="ko-KR" spc="-150" dirty="0">
              <a:gradFill>
                <a:gsLst>
                  <a:gs pos="0">
                    <a:schemeClr val="tx2">
                      <a:lumMod val="75000"/>
                    </a:schemeClr>
                  </a:gs>
                  <a:gs pos="100000">
                    <a:schemeClr val="tx2">
                      <a:lumMod val="75000"/>
                    </a:schemeClr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 수집에 집중</a:t>
            </a:r>
            <a:endParaRPr lang="en-US" altLang="ko-KR" spc="-150" dirty="0">
              <a:gradFill>
                <a:gsLst>
                  <a:gs pos="0">
                    <a:schemeClr val="tx2">
                      <a:lumMod val="75000"/>
                    </a:schemeClr>
                  </a:gs>
                  <a:gs pos="100000">
                    <a:schemeClr val="tx2">
                      <a:lumMod val="75000"/>
                    </a:schemeClr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>
              <a:lnSpc>
                <a:spcPct val="150000"/>
              </a:lnSpc>
            </a:pPr>
            <a:endParaRPr lang="en-US" altLang="ko-KR" spc="-150" dirty="0">
              <a:gradFill>
                <a:gsLst>
                  <a:gs pos="0">
                    <a:schemeClr val="tx2">
                      <a:lumMod val="75000"/>
                    </a:schemeClr>
                  </a:gs>
                  <a:gs pos="100000">
                    <a:schemeClr val="tx2">
                      <a:lumMod val="75000"/>
                    </a:schemeClr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중간 데모 이후에는</a:t>
            </a:r>
            <a:endParaRPr lang="en-US" altLang="ko-KR" spc="-150" dirty="0">
              <a:gradFill>
                <a:gsLst>
                  <a:gs pos="0">
                    <a:schemeClr val="tx2">
                      <a:lumMod val="75000"/>
                    </a:schemeClr>
                  </a:gs>
                  <a:gs pos="100000">
                    <a:schemeClr val="tx2">
                      <a:lumMod val="75000"/>
                    </a:schemeClr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기능 구현에 집중</a:t>
            </a:r>
            <a:endParaRPr lang="en-US" altLang="ko-KR" spc="-150" dirty="0">
              <a:gradFill>
                <a:gsLst>
                  <a:gs pos="0">
                    <a:schemeClr val="tx2">
                      <a:lumMod val="75000"/>
                    </a:schemeClr>
                  </a:gs>
                  <a:gs pos="100000">
                    <a:schemeClr val="tx2">
                      <a:lumMod val="75000"/>
                    </a:schemeClr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63213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Box 47"/>
          <p:cNvSpPr txBox="1"/>
          <p:nvPr/>
        </p:nvSpPr>
        <p:spPr>
          <a:xfrm>
            <a:off x="3548106" y="3122584"/>
            <a:ext cx="27730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32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감사합니다</a:t>
            </a:r>
            <a:r>
              <a:rPr lang="en-US" altLang="ko-KR" sz="32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320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D6327B9-1C6D-4783-80FA-153B9EF54BDA}"/>
              </a:ext>
            </a:extLst>
          </p:cNvPr>
          <p:cNvSpPr/>
          <p:nvPr/>
        </p:nvSpPr>
        <p:spPr>
          <a:xfrm>
            <a:off x="3440832" y="5085184"/>
            <a:ext cx="2736304" cy="288032"/>
          </a:xfrm>
          <a:prstGeom prst="rect">
            <a:avLst/>
          </a:prstGeom>
          <a:solidFill>
            <a:srgbClr val="EAD0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9827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타원 4"/>
          <p:cNvSpPr/>
          <p:nvPr/>
        </p:nvSpPr>
        <p:spPr>
          <a:xfrm>
            <a:off x="1171492" y="2132856"/>
            <a:ext cx="3423293" cy="3423293"/>
          </a:xfrm>
          <a:prstGeom prst="ellipse">
            <a:avLst/>
          </a:prstGeom>
          <a:solidFill>
            <a:schemeClr val="bg1"/>
          </a:solidFill>
          <a:ln>
            <a:solidFill>
              <a:srgbClr val="EAD0D1"/>
            </a:solidFill>
          </a:ln>
          <a:effectLst>
            <a:outerShdw blurRad="190500" dist="127000" dir="5400000" algn="t" rotWithShape="0">
              <a:srgbClr val="EAD0D1">
                <a:alpha val="2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2325445" y="1916832"/>
            <a:ext cx="1115386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gradFill>
                  <a:gsLst>
                    <a:gs pos="0">
                      <a:srgbClr val="EAD0D1"/>
                    </a:gs>
                    <a:gs pos="100000">
                      <a:schemeClr val="accent6">
                        <a:lumMod val="40000"/>
                        <a:lumOff val="60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온도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93686" y="362329"/>
            <a:ext cx="4104456" cy="625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200000"/>
              </a:lnSpc>
              <a:buFont typeface="+mj-lt"/>
              <a:buAutoNum type="romanUcPeriod"/>
            </a:pPr>
            <a:r>
              <a:rPr lang="ko-KR" altLang="en-US" spc="-150" dirty="0">
                <a:gradFill>
                  <a:gsLst>
                    <a:gs pos="0">
                      <a:srgbClr val="4F6A81"/>
                    </a:gs>
                    <a:gs pos="100000">
                      <a:srgbClr val="4F6A81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 기획 동기</a:t>
            </a:r>
            <a:endParaRPr lang="en-US" altLang="ko-KR" spc="-150" dirty="0">
              <a:gradFill>
                <a:gsLst>
                  <a:gs pos="0">
                    <a:srgbClr val="4F6A81"/>
                  </a:gs>
                  <a:gs pos="100000">
                    <a:srgbClr val="4F6A81"/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500872" y="4665330"/>
            <a:ext cx="276453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spc="-150" dirty="0">
                <a:gradFill>
                  <a:gsLst>
                    <a:gs pos="0">
                      <a:schemeClr val="tx2">
                        <a:lumMod val="60000"/>
                        <a:lumOff val="40000"/>
                      </a:schemeClr>
                    </a:gs>
                    <a:gs pos="100000">
                      <a:schemeClr val="tx2">
                        <a:lumMod val="60000"/>
                        <a:lumOff val="40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차별성 부족</a:t>
            </a:r>
            <a:endParaRPr lang="en-US" altLang="ko-KR" sz="1600" spc="-150" dirty="0">
              <a:gradFill>
                <a:gsLst>
                  <a:gs pos="0">
                    <a:schemeClr val="tx2">
                      <a:lumMod val="60000"/>
                      <a:lumOff val="40000"/>
                    </a:schemeClr>
                  </a:gs>
                  <a:gs pos="100000">
                    <a:schemeClr val="tx2">
                      <a:lumMod val="60000"/>
                      <a:lumOff val="40000"/>
                    </a:schemeClr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600" spc="-150" dirty="0">
                <a:gradFill>
                  <a:gsLst>
                    <a:gs pos="0">
                      <a:schemeClr val="tx2">
                        <a:lumMod val="60000"/>
                        <a:lumOff val="40000"/>
                      </a:schemeClr>
                    </a:gs>
                    <a:gs pos="100000">
                      <a:schemeClr val="tx2">
                        <a:lumMod val="60000"/>
                        <a:lumOff val="40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한계점 명확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BF8909A-2C0E-4493-8DF7-39EDEF2CF6EF}"/>
              </a:ext>
            </a:extLst>
          </p:cNvPr>
          <p:cNvSpPr/>
          <p:nvPr/>
        </p:nvSpPr>
        <p:spPr>
          <a:xfrm>
            <a:off x="3463354" y="6544971"/>
            <a:ext cx="2736304" cy="288032"/>
          </a:xfrm>
          <a:prstGeom prst="rect">
            <a:avLst/>
          </a:prstGeom>
          <a:solidFill>
            <a:srgbClr val="EAD0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3C6E08B-D0A5-44A7-B9DB-10BCBEAECA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0872" y="2426080"/>
            <a:ext cx="2801864" cy="222705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1837CE6B-BE7A-49EB-9CA1-9B18964527C5}"/>
              </a:ext>
            </a:extLst>
          </p:cNvPr>
          <p:cNvGrpSpPr/>
          <p:nvPr/>
        </p:nvGrpSpPr>
        <p:grpSpPr>
          <a:xfrm>
            <a:off x="5311214" y="1916832"/>
            <a:ext cx="3423293" cy="3639317"/>
            <a:chOff x="5311214" y="1916832"/>
            <a:chExt cx="3423293" cy="3639317"/>
          </a:xfrm>
        </p:grpSpPr>
        <p:sp>
          <p:nvSpPr>
            <p:cNvPr id="6" name="타원 5"/>
            <p:cNvSpPr/>
            <p:nvPr/>
          </p:nvSpPr>
          <p:spPr>
            <a:xfrm>
              <a:off x="5311214" y="2132856"/>
              <a:ext cx="3423293" cy="3423293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EAD0D1"/>
              </a:solidFill>
            </a:ln>
            <a:effectLst>
              <a:outerShdw blurRad="190500" dist="127000" dir="5400000" algn="t" rotWithShape="0">
                <a:srgbClr val="EAD0D1">
                  <a:alpha val="24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6465167" y="1916832"/>
              <a:ext cx="1115386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dirty="0">
                  <a:gradFill>
                    <a:gsLst>
                      <a:gs pos="0">
                        <a:srgbClr val="EAD0D1"/>
                      </a:gs>
                      <a:gs pos="100000">
                        <a:schemeClr val="accent6">
                          <a:lumMod val="40000"/>
                          <a:lumOff val="60000"/>
                        </a:schemeClr>
                      </a:gs>
                    </a:gsLst>
                    <a:lin ang="5400000" scaled="0"/>
                  </a:gradFill>
                  <a:latin typeface="+mn-ea"/>
                </a:rPr>
                <a:t>음식</a:t>
              </a: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5990298" y="4849996"/>
              <a:ext cx="2065124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 spc="-150" dirty="0">
                  <a:gradFill>
                    <a:gsLst>
                      <a:gs pos="0">
                        <a:schemeClr val="tx2">
                          <a:lumMod val="60000"/>
                          <a:lumOff val="40000"/>
                        </a:schemeClr>
                      </a:gs>
                      <a:gs pos="100000">
                        <a:schemeClr val="tx2">
                          <a:lumMod val="60000"/>
                          <a:lumOff val="40000"/>
                        </a:schemeClr>
                      </a:gs>
                    </a:gsLst>
                    <a:lin ang="5400000" scaled="0"/>
                  </a:gra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이미 존재하는 서비스</a:t>
              </a:r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CC7454DA-C3F7-43B4-B37D-2248AD09E700}"/>
                </a:ext>
              </a:extLst>
            </p:cNvPr>
            <p:cNvGrpSpPr/>
            <p:nvPr/>
          </p:nvGrpSpPr>
          <p:grpSpPr>
            <a:xfrm>
              <a:off x="5745088" y="2970640"/>
              <a:ext cx="2805509" cy="1511757"/>
              <a:chOff x="5745088" y="2970640"/>
              <a:chExt cx="2805509" cy="1511757"/>
            </a:xfrm>
          </p:grpSpPr>
          <p:pic>
            <p:nvPicPr>
              <p:cNvPr id="1028" name="Picture 4" descr="freezer icon에 대한 이미지 검색결과">
                <a:extLst>
                  <a:ext uri="{FF2B5EF4-FFF2-40B4-BE49-F238E27FC236}">
                    <a16:creationId xmlns:a16="http://schemas.microsoft.com/office/drawing/2014/main" id="{7ACAC767-DEAD-4BCA-81F2-B45A0FEECE4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alphaModFix amt="49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45088" y="2970640"/>
                <a:ext cx="780725" cy="1511757"/>
              </a:xfrm>
              <a:prstGeom prst="rect">
                <a:avLst/>
              </a:prstGeom>
              <a:noFill/>
            </p:spPr>
          </p:pic>
          <p:pic>
            <p:nvPicPr>
              <p:cNvPr id="1030" name="Picture 6" descr="dish icon에 대한 이미지 검색결과">
                <a:extLst>
                  <a:ext uri="{FF2B5EF4-FFF2-40B4-BE49-F238E27FC236}">
                    <a16:creationId xmlns:a16="http://schemas.microsoft.com/office/drawing/2014/main" id="{7484E99C-0D60-4B4D-AF81-B7955DF182B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alphaModFix amt="49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347964" y="3125201"/>
                <a:ext cx="1202633" cy="12026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4" name="Picture 10" descr="arrow icon에 대한 이미지 검색결과">
                <a:extLst>
                  <a:ext uri="{FF2B5EF4-FFF2-40B4-BE49-F238E27FC236}">
                    <a16:creationId xmlns:a16="http://schemas.microsoft.com/office/drawing/2014/main" id="{00DBD0C2-E6CD-4B3F-AB36-33ED52ECCF0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alphaModFix amt="49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653135" y="3448822"/>
                <a:ext cx="567507" cy="56750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1872367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293686" y="362329"/>
            <a:ext cx="4104456" cy="625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200000"/>
              </a:lnSpc>
              <a:buFont typeface="+mj-lt"/>
              <a:buAutoNum type="romanUcPeriod"/>
            </a:pPr>
            <a:r>
              <a:rPr lang="ko-KR" altLang="en-US" spc="-150" dirty="0">
                <a:gradFill>
                  <a:gsLst>
                    <a:gs pos="0">
                      <a:srgbClr val="4F6A81"/>
                    </a:gs>
                    <a:gs pos="100000">
                      <a:srgbClr val="4F6A81"/>
                    </a:gs>
                  </a:gsLst>
                  <a:lin ang="5400000" scaled="0"/>
                </a:gradFill>
                <a:latin typeface="나눔스퀘어라운드 Bold" pitchFamily="50" charset="-127"/>
                <a:ea typeface="나눔스퀘어라운드 Bold" pitchFamily="50" charset="-127"/>
              </a:rPr>
              <a:t>             </a:t>
            </a:r>
            <a:r>
              <a:rPr lang="ko-KR" altLang="en-US" spc="-150" dirty="0">
                <a:gradFill>
                  <a:gsLst>
                    <a:gs pos="0">
                      <a:srgbClr val="4F6A81"/>
                    </a:gs>
                    <a:gs pos="100000">
                      <a:srgbClr val="4F6A81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기획 동기</a:t>
            </a:r>
            <a:endParaRPr lang="en-US" altLang="ko-KR" spc="-150" dirty="0">
              <a:gradFill>
                <a:gsLst>
                  <a:gs pos="0">
                    <a:srgbClr val="4F6A81"/>
                  </a:gs>
                  <a:gs pos="100000">
                    <a:srgbClr val="4F6A81"/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BF8909A-2C0E-4493-8DF7-39EDEF2CF6EF}"/>
              </a:ext>
            </a:extLst>
          </p:cNvPr>
          <p:cNvSpPr/>
          <p:nvPr/>
        </p:nvSpPr>
        <p:spPr>
          <a:xfrm>
            <a:off x="3463354" y="6544971"/>
            <a:ext cx="2736304" cy="288032"/>
          </a:xfrm>
          <a:prstGeom prst="rect">
            <a:avLst/>
          </a:prstGeom>
          <a:solidFill>
            <a:srgbClr val="EAD0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52ACEAA-83A1-4408-A835-BB10B6892B43}"/>
              </a:ext>
            </a:extLst>
          </p:cNvPr>
          <p:cNvSpPr txBox="1"/>
          <p:nvPr/>
        </p:nvSpPr>
        <p:spPr>
          <a:xfrm>
            <a:off x="4088904" y="477770"/>
            <a:ext cx="5817096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화장에 적용하면 어떨까</a:t>
            </a:r>
            <a:r>
              <a:rPr lang="en-US" altLang="ko-KR" sz="2400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??</a:t>
            </a: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DE67508D-7172-4A1E-B689-FC61A2BB6562}"/>
              </a:ext>
            </a:extLst>
          </p:cNvPr>
          <p:cNvSpPr/>
          <p:nvPr/>
        </p:nvSpPr>
        <p:spPr>
          <a:xfrm>
            <a:off x="776536" y="1484786"/>
            <a:ext cx="4752000" cy="4752526"/>
          </a:xfrm>
          <a:prstGeom prst="ellipse">
            <a:avLst/>
          </a:prstGeom>
          <a:solidFill>
            <a:schemeClr val="bg1"/>
          </a:solidFill>
          <a:ln>
            <a:solidFill>
              <a:srgbClr val="EAD0D1"/>
            </a:solidFill>
          </a:ln>
          <a:effectLst>
            <a:outerShdw blurRad="190500" dist="127000" dir="5400000" algn="t" rotWithShape="0">
              <a:srgbClr val="EAD0D1">
                <a:alpha val="2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D6E07F3-570A-4732-9E22-9223D9ED51F6}"/>
              </a:ext>
            </a:extLst>
          </p:cNvPr>
          <p:cNvSpPr txBox="1"/>
          <p:nvPr/>
        </p:nvSpPr>
        <p:spPr>
          <a:xfrm>
            <a:off x="2562550" y="1189295"/>
            <a:ext cx="1165786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gradFill>
                  <a:gsLst>
                    <a:gs pos="0">
                      <a:srgbClr val="EAD0D1"/>
                    </a:gs>
                    <a:gs pos="100000">
                      <a:schemeClr val="accent6">
                        <a:lumMod val="40000"/>
                        <a:lumOff val="60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화장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65816388-7738-4533-9916-A6C90CECF84A}"/>
              </a:ext>
            </a:extLst>
          </p:cNvPr>
          <p:cNvSpPr/>
          <p:nvPr/>
        </p:nvSpPr>
        <p:spPr>
          <a:xfrm>
            <a:off x="5817096" y="2401012"/>
            <a:ext cx="3741122" cy="279095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spc="-150" dirty="0">
                <a:gradFill>
                  <a:gsLst>
                    <a:gs pos="0">
                      <a:schemeClr val="tx2">
                        <a:lumMod val="60000"/>
                        <a:lumOff val="40000"/>
                      </a:schemeClr>
                    </a:gs>
                    <a:gs pos="100000">
                      <a:schemeClr val="tx2">
                        <a:lumMod val="60000"/>
                        <a:lumOff val="40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화장품</a:t>
            </a:r>
            <a:endParaRPr lang="en-US" altLang="ko-KR" sz="2400" spc="-150" dirty="0">
              <a:gradFill>
                <a:gsLst>
                  <a:gs pos="0">
                    <a:schemeClr val="tx2">
                      <a:lumMod val="60000"/>
                      <a:lumOff val="40000"/>
                    </a:schemeClr>
                  </a:gs>
                  <a:gs pos="100000">
                    <a:schemeClr val="tx2">
                      <a:lumMod val="60000"/>
                      <a:lumOff val="40000"/>
                    </a:schemeClr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spc="-150" dirty="0">
                <a:gradFill>
                  <a:gsLst>
                    <a:gs pos="0">
                      <a:schemeClr val="tx2">
                        <a:lumMod val="60000"/>
                        <a:lumOff val="40000"/>
                      </a:schemeClr>
                    </a:gs>
                    <a:gs pos="100000">
                      <a:schemeClr val="tx2">
                        <a:lumMod val="60000"/>
                        <a:lumOff val="40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유통기한 관리</a:t>
            </a:r>
            <a:endParaRPr lang="en-US" altLang="ko-KR" sz="2400" spc="-150" dirty="0">
              <a:gradFill>
                <a:gsLst>
                  <a:gs pos="0">
                    <a:schemeClr val="tx2">
                      <a:lumMod val="60000"/>
                      <a:lumOff val="40000"/>
                    </a:schemeClr>
                  </a:gs>
                  <a:gs pos="100000">
                    <a:schemeClr val="tx2">
                      <a:lumMod val="60000"/>
                      <a:lumOff val="40000"/>
                    </a:schemeClr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400" spc="-150" dirty="0">
                <a:gradFill>
                  <a:gsLst>
                    <a:gs pos="0">
                      <a:schemeClr val="tx2">
                        <a:lumMod val="60000"/>
                        <a:lumOff val="40000"/>
                      </a:schemeClr>
                    </a:gs>
                    <a:gs pos="100000">
                      <a:schemeClr val="tx2">
                        <a:lumMod val="60000"/>
                        <a:lumOff val="40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+</a:t>
            </a:r>
          </a:p>
          <a:p>
            <a:pPr algn="ctr">
              <a:lnSpc>
                <a:spcPct val="150000"/>
              </a:lnSpc>
            </a:pPr>
            <a:r>
              <a:rPr lang="ko-KR" altLang="en-US" sz="2400" spc="-150" dirty="0">
                <a:gradFill>
                  <a:gsLst>
                    <a:gs pos="0">
                      <a:schemeClr val="tx2">
                        <a:lumMod val="60000"/>
                        <a:lumOff val="40000"/>
                      </a:schemeClr>
                    </a:gs>
                    <a:gs pos="100000">
                      <a:schemeClr val="tx2">
                        <a:lumMod val="60000"/>
                        <a:lumOff val="40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유투브 메이크업</a:t>
            </a:r>
            <a:endParaRPr lang="en-US" altLang="ko-KR" sz="2400" spc="-150" dirty="0">
              <a:gradFill>
                <a:gsLst>
                  <a:gs pos="0">
                    <a:schemeClr val="tx2">
                      <a:lumMod val="60000"/>
                      <a:lumOff val="40000"/>
                    </a:schemeClr>
                  </a:gs>
                  <a:gs pos="100000">
                    <a:schemeClr val="tx2">
                      <a:lumMod val="60000"/>
                      <a:lumOff val="40000"/>
                    </a:schemeClr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spc="-150" dirty="0">
                <a:gradFill>
                  <a:gsLst>
                    <a:gs pos="0">
                      <a:schemeClr val="tx2">
                        <a:lumMod val="60000"/>
                        <a:lumOff val="40000"/>
                      </a:schemeClr>
                    </a:gs>
                    <a:gs pos="100000">
                      <a:schemeClr val="tx2">
                        <a:lumMod val="60000"/>
                        <a:lumOff val="40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컨텐츠 추천</a:t>
            </a:r>
          </a:p>
        </p:txBody>
      </p:sp>
      <p:pic>
        <p:nvPicPr>
          <p:cNvPr id="34" name="Picture 10" descr="arrow icon에 대한 이미지 검색결과">
            <a:extLst>
              <a:ext uri="{FF2B5EF4-FFF2-40B4-BE49-F238E27FC236}">
                <a16:creationId xmlns:a16="http://schemas.microsoft.com/office/drawing/2014/main" id="{C5A4AEEB-1C96-46A8-AAB9-1F954B2FAE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4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9542" y="3607488"/>
            <a:ext cx="549953" cy="549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osmetic icon에 대한 이미지 검색결과">
            <a:extLst>
              <a:ext uri="{FF2B5EF4-FFF2-40B4-BE49-F238E27FC236}">
                <a16:creationId xmlns:a16="http://schemas.microsoft.com/office/drawing/2014/main" id="{B74EB82F-4197-425A-98E4-BFBCDBD3E8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4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776" y="3068960"/>
            <a:ext cx="1524694" cy="1524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makeup icon에 대한 이미지 검색결과">
            <a:extLst>
              <a:ext uri="{FF2B5EF4-FFF2-40B4-BE49-F238E27FC236}">
                <a16:creationId xmlns:a16="http://schemas.microsoft.com/office/drawing/2014/main" id="{6DA93154-0D99-476B-BC2E-91889AE642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5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6567" y="3089917"/>
            <a:ext cx="1585093" cy="1585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4663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293686" y="362329"/>
            <a:ext cx="4104456" cy="625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200000"/>
              </a:lnSpc>
              <a:buFont typeface="+mj-lt"/>
              <a:buAutoNum type="romanUcPeriod"/>
            </a:pPr>
            <a:r>
              <a:rPr lang="ko-KR" altLang="en-US" spc="-150" dirty="0">
                <a:gradFill>
                  <a:gsLst>
                    <a:gs pos="0">
                      <a:srgbClr val="4F6A81"/>
                    </a:gs>
                    <a:gs pos="100000">
                      <a:srgbClr val="4F6A81"/>
                    </a:gs>
                  </a:gsLst>
                  <a:lin ang="5400000" scaled="0"/>
                </a:gradFill>
                <a:latin typeface="나눔스퀘어라운드 Bold" pitchFamily="50" charset="-127"/>
                <a:ea typeface="나눔스퀘어라운드 Bold" pitchFamily="50" charset="-127"/>
              </a:rPr>
              <a:t>             </a:t>
            </a:r>
            <a:r>
              <a:rPr lang="ko-KR" altLang="en-US" spc="-150" dirty="0">
                <a:gradFill>
                  <a:gsLst>
                    <a:gs pos="0">
                      <a:srgbClr val="4F6A81"/>
                    </a:gs>
                    <a:gs pos="100000">
                      <a:srgbClr val="4F6A81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기획 동기</a:t>
            </a:r>
            <a:endParaRPr lang="en-US" altLang="ko-KR" spc="-150" dirty="0">
              <a:gradFill>
                <a:gsLst>
                  <a:gs pos="0">
                    <a:srgbClr val="4F6A81"/>
                  </a:gs>
                  <a:gs pos="100000">
                    <a:srgbClr val="4F6A81"/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BF8909A-2C0E-4493-8DF7-39EDEF2CF6EF}"/>
              </a:ext>
            </a:extLst>
          </p:cNvPr>
          <p:cNvSpPr/>
          <p:nvPr/>
        </p:nvSpPr>
        <p:spPr>
          <a:xfrm>
            <a:off x="3463354" y="6544971"/>
            <a:ext cx="2736304" cy="288032"/>
          </a:xfrm>
          <a:prstGeom prst="rect">
            <a:avLst/>
          </a:prstGeom>
          <a:solidFill>
            <a:srgbClr val="EAD0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52ACEAA-83A1-4408-A835-BB10B6892B43}"/>
              </a:ext>
            </a:extLst>
          </p:cNvPr>
          <p:cNvSpPr txBox="1"/>
          <p:nvPr/>
        </p:nvSpPr>
        <p:spPr>
          <a:xfrm>
            <a:off x="4088904" y="476672"/>
            <a:ext cx="5817096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뷰티 시장 조사</a:t>
            </a:r>
            <a:endParaRPr lang="en-US" altLang="ko-KR" sz="2400" spc="-150" dirty="0">
              <a:gradFill>
                <a:gsLst>
                  <a:gs pos="0">
                    <a:schemeClr val="tx2">
                      <a:lumMod val="75000"/>
                    </a:schemeClr>
                  </a:gs>
                  <a:gs pos="100000">
                    <a:schemeClr val="tx2">
                      <a:lumMod val="75000"/>
                    </a:schemeClr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074" name="Picture 2" descr="https://www.cmn.co.kr/webupload/ckeditor/images/20190303_104206_0897503.jpg">
            <a:extLst>
              <a:ext uri="{FF2B5EF4-FFF2-40B4-BE49-F238E27FC236}">
                <a16:creationId xmlns:a16="http://schemas.microsoft.com/office/drawing/2014/main" id="{64D323E2-2C44-4B99-B5E5-CC5E19C2FF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2719" y="1960452"/>
            <a:ext cx="5650828" cy="2946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335278A-CBCF-4291-A12B-DF5C6A2A8249}"/>
              </a:ext>
            </a:extLst>
          </p:cNvPr>
          <p:cNvSpPr txBox="1"/>
          <p:nvPr/>
        </p:nvSpPr>
        <p:spPr>
          <a:xfrm>
            <a:off x="3160178" y="5311939"/>
            <a:ext cx="4195909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지속적으로 성장하고 있는 화장품 시장</a:t>
            </a:r>
            <a:endParaRPr lang="en-US" altLang="ko-KR" sz="1600" spc="-150" dirty="0">
              <a:gradFill>
                <a:gsLst>
                  <a:gs pos="0">
                    <a:schemeClr val="tx2">
                      <a:lumMod val="75000"/>
                    </a:schemeClr>
                  </a:gs>
                  <a:gs pos="100000">
                    <a:schemeClr val="tx2">
                      <a:lumMod val="75000"/>
                    </a:schemeClr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45488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293686" y="362329"/>
            <a:ext cx="4104456" cy="625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200000"/>
              </a:lnSpc>
              <a:buFont typeface="+mj-lt"/>
              <a:buAutoNum type="romanUcPeriod"/>
            </a:pPr>
            <a:r>
              <a:rPr lang="ko-KR" altLang="en-US" spc="-150" dirty="0">
                <a:gradFill>
                  <a:gsLst>
                    <a:gs pos="0">
                      <a:srgbClr val="4F6A81"/>
                    </a:gs>
                    <a:gs pos="100000">
                      <a:srgbClr val="4F6A81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 기획 동기</a:t>
            </a:r>
            <a:endParaRPr lang="en-US" altLang="ko-KR" spc="-150" dirty="0">
              <a:gradFill>
                <a:gsLst>
                  <a:gs pos="0">
                    <a:srgbClr val="4F6A81"/>
                  </a:gs>
                  <a:gs pos="100000">
                    <a:srgbClr val="4F6A81"/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BF8909A-2C0E-4493-8DF7-39EDEF2CF6EF}"/>
              </a:ext>
            </a:extLst>
          </p:cNvPr>
          <p:cNvSpPr/>
          <p:nvPr/>
        </p:nvSpPr>
        <p:spPr>
          <a:xfrm>
            <a:off x="3463354" y="6544971"/>
            <a:ext cx="2736304" cy="288032"/>
          </a:xfrm>
          <a:prstGeom prst="rect">
            <a:avLst/>
          </a:prstGeom>
          <a:solidFill>
            <a:srgbClr val="EAD0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52ACEAA-83A1-4408-A835-BB10B6892B43}"/>
              </a:ext>
            </a:extLst>
          </p:cNvPr>
          <p:cNvSpPr txBox="1"/>
          <p:nvPr/>
        </p:nvSpPr>
        <p:spPr>
          <a:xfrm>
            <a:off x="4088904" y="476672"/>
            <a:ext cx="5817096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뷰티 유투브 조사</a:t>
            </a:r>
            <a:endParaRPr lang="en-US" altLang="ko-KR" sz="2400" spc="-150" dirty="0">
              <a:gradFill>
                <a:gsLst>
                  <a:gs pos="0">
                    <a:schemeClr val="tx2">
                      <a:lumMod val="75000"/>
                    </a:schemeClr>
                  </a:gs>
                  <a:gs pos="100000">
                    <a:schemeClr val="tx2">
                      <a:lumMod val="75000"/>
                    </a:schemeClr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C009A7F9-8FA8-4E07-A6CD-AFCFB1DF00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1636" b="33822"/>
          <a:stretch/>
        </p:blipFill>
        <p:spPr>
          <a:xfrm>
            <a:off x="1117131" y="1426683"/>
            <a:ext cx="7671737" cy="400463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85A9574-0F5B-4754-B212-744C8B80E128}"/>
              </a:ext>
            </a:extLst>
          </p:cNvPr>
          <p:cNvSpPr txBox="1"/>
          <p:nvPr/>
        </p:nvSpPr>
        <p:spPr>
          <a:xfrm>
            <a:off x="2459000" y="5545472"/>
            <a:ext cx="4987997" cy="783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한국 뷰티 </a:t>
            </a:r>
            <a:r>
              <a:rPr lang="ko-KR" altLang="en-US" sz="1600" spc="-150" dirty="0" err="1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유투버</a:t>
            </a:r>
            <a:r>
              <a:rPr lang="ko-KR" altLang="en-US" sz="1600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 중 </a:t>
            </a:r>
            <a:r>
              <a:rPr lang="en-US" altLang="ko-KR" sz="1600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32</a:t>
            </a:r>
            <a:r>
              <a:rPr lang="ko-KR" altLang="en-US" sz="1600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명이 </a:t>
            </a:r>
            <a:r>
              <a:rPr lang="en-US" altLang="ko-KR" sz="1600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50</a:t>
            </a:r>
            <a:r>
              <a:rPr lang="ko-KR" altLang="en-US" sz="1600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만 구독자 이상 보유</a:t>
            </a:r>
            <a:endParaRPr lang="en-US" altLang="ko-KR" sz="1600" spc="-150" dirty="0">
              <a:gradFill>
                <a:gsLst>
                  <a:gs pos="0">
                    <a:schemeClr val="tx2">
                      <a:lumMod val="75000"/>
                    </a:schemeClr>
                  </a:gs>
                  <a:gs pos="100000">
                    <a:schemeClr val="tx2">
                      <a:lumMod val="75000"/>
                    </a:schemeClr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600" b="1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100</a:t>
            </a:r>
            <a:r>
              <a:rPr lang="ko-KR" altLang="en-US" sz="1600" b="1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명 이상이 </a:t>
            </a:r>
            <a:r>
              <a:rPr lang="en-US" altLang="ko-KR" sz="1600" b="1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r>
              <a:rPr lang="ko-KR" altLang="en-US" sz="1600" b="1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만 구독자 보유</a:t>
            </a:r>
            <a:endParaRPr lang="en-US" altLang="ko-KR" sz="1600" b="1" spc="-150" dirty="0">
              <a:gradFill>
                <a:gsLst>
                  <a:gs pos="0">
                    <a:schemeClr val="tx2">
                      <a:lumMod val="75000"/>
                    </a:schemeClr>
                  </a:gs>
                  <a:gs pos="100000">
                    <a:schemeClr val="tx2">
                      <a:lumMod val="75000"/>
                    </a:schemeClr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A4433C2-0EA8-48B7-B870-88B07A9B5F47}"/>
              </a:ext>
            </a:extLst>
          </p:cNvPr>
          <p:cNvSpPr txBox="1"/>
          <p:nvPr/>
        </p:nvSpPr>
        <p:spPr>
          <a:xfrm>
            <a:off x="6474890" y="1983047"/>
            <a:ext cx="1224136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ko-KR" altLang="en-US" sz="1600" b="1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억 </a:t>
            </a:r>
            <a:r>
              <a:rPr lang="en-US" altLang="ko-KR" sz="1600" b="1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8</a:t>
            </a:r>
            <a:r>
              <a:rPr lang="ko-KR" altLang="en-US" sz="1600" b="1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천만 뷰</a:t>
            </a:r>
            <a:endParaRPr lang="en-US" altLang="ko-KR" sz="1600" b="1" spc="-150" dirty="0">
              <a:gradFill>
                <a:gsLst>
                  <a:gs pos="0">
                    <a:schemeClr val="tx2">
                      <a:lumMod val="75000"/>
                    </a:schemeClr>
                  </a:gs>
                  <a:gs pos="100000">
                    <a:schemeClr val="tx2">
                      <a:lumMod val="75000"/>
                    </a:schemeClr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ADD1E56E-1453-4A11-9314-B7AED3A66EB0}"/>
              </a:ext>
            </a:extLst>
          </p:cNvPr>
          <p:cNvSpPr/>
          <p:nvPr/>
        </p:nvSpPr>
        <p:spPr>
          <a:xfrm>
            <a:off x="6105128" y="2397071"/>
            <a:ext cx="504056" cy="455865"/>
          </a:xfrm>
          <a:prstGeom prst="ellipse">
            <a:avLst/>
          </a:prstGeom>
          <a:noFill/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0401302-10C1-460E-B76F-D89E69D05E23}"/>
              </a:ext>
            </a:extLst>
          </p:cNvPr>
          <p:cNvSpPr txBox="1"/>
          <p:nvPr/>
        </p:nvSpPr>
        <p:spPr>
          <a:xfrm>
            <a:off x="3335024" y="1983047"/>
            <a:ext cx="1473959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521</a:t>
            </a:r>
            <a:r>
              <a:rPr lang="ko-KR" altLang="en-US" sz="1600" b="1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만 구독자</a:t>
            </a:r>
            <a:endParaRPr lang="en-US" altLang="ko-KR" sz="1600" b="1" spc="-150" dirty="0">
              <a:gradFill>
                <a:gsLst>
                  <a:gs pos="0">
                    <a:schemeClr val="tx2">
                      <a:lumMod val="75000"/>
                    </a:schemeClr>
                  </a:gs>
                  <a:gs pos="100000">
                    <a:schemeClr val="tx2">
                      <a:lumMod val="75000"/>
                    </a:schemeClr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68C9CB82-D0F5-474C-9433-B182F5D37BB0}"/>
              </a:ext>
            </a:extLst>
          </p:cNvPr>
          <p:cNvSpPr/>
          <p:nvPr/>
        </p:nvSpPr>
        <p:spPr>
          <a:xfrm>
            <a:off x="2965263" y="2397071"/>
            <a:ext cx="504056" cy="455865"/>
          </a:xfrm>
          <a:prstGeom prst="ellipse">
            <a:avLst/>
          </a:prstGeom>
          <a:noFill/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6706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293686" y="362329"/>
            <a:ext cx="4104456" cy="625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200000"/>
              </a:lnSpc>
              <a:buFont typeface="+mj-lt"/>
              <a:buAutoNum type="romanUcPeriod"/>
            </a:pPr>
            <a:r>
              <a:rPr lang="ko-KR" altLang="en-US" spc="-150" dirty="0">
                <a:gradFill>
                  <a:gsLst>
                    <a:gs pos="0">
                      <a:srgbClr val="4F6A81"/>
                    </a:gs>
                    <a:gs pos="100000">
                      <a:srgbClr val="4F6A81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 기획 동기</a:t>
            </a:r>
            <a:endParaRPr lang="en-US" altLang="ko-KR" spc="-150" dirty="0">
              <a:gradFill>
                <a:gsLst>
                  <a:gs pos="0">
                    <a:srgbClr val="4F6A81"/>
                  </a:gs>
                  <a:gs pos="100000">
                    <a:srgbClr val="4F6A81"/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BF8909A-2C0E-4493-8DF7-39EDEF2CF6EF}"/>
              </a:ext>
            </a:extLst>
          </p:cNvPr>
          <p:cNvSpPr/>
          <p:nvPr/>
        </p:nvSpPr>
        <p:spPr>
          <a:xfrm>
            <a:off x="3463354" y="6544971"/>
            <a:ext cx="2736304" cy="288032"/>
          </a:xfrm>
          <a:prstGeom prst="rect">
            <a:avLst/>
          </a:prstGeom>
          <a:solidFill>
            <a:srgbClr val="EAD0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52ACEAA-83A1-4408-A835-BB10B6892B43}"/>
              </a:ext>
            </a:extLst>
          </p:cNvPr>
          <p:cNvSpPr txBox="1"/>
          <p:nvPr/>
        </p:nvSpPr>
        <p:spPr>
          <a:xfrm>
            <a:off x="4088904" y="476672"/>
            <a:ext cx="5817096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설문 조사</a:t>
            </a:r>
            <a:endParaRPr lang="en-US" altLang="ko-KR" sz="2400" spc="-150" dirty="0">
              <a:gradFill>
                <a:gsLst>
                  <a:gs pos="0">
                    <a:schemeClr val="tx2">
                      <a:lumMod val="75000"/>
                    </a:schemeClr>
                  </a:gs>
                  <a:gs pos="100000">
                    <a:schemeClr val="tx2">
                      <a:lumMod val="75000"/>
                    </a:schemeClr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098" name="Picture 2" descr="양식 응답 차트. 질문 제목: 성별. 응답 수: 응답 78개.">
            <a:extLst>
              <a:ext uri="{FF2B5EF4-FFF2-40B4-BE49-F238E27FC236}">
                <a16:creationId xmlns:a16="http://schemas.microsoft.com/office/drawing/2014/main" id="{D185D746-0B11-4ECD-BDBE-B3211549F2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028"/>
          <a:stretch/>
        </p:blipFill>
        <p:spPr bwMode="auto">
          <a:xfrm>
            <a:off x="416496" y="1340768"/>
            <a:ext cx="4543062" cy="2952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양식 응답 차트. 질문 제목: 연령대. 응답 수: 응답 78개.">
            <a:extLst>
              <a:ext uri="{FF2B5EF4-FFF2-40B4-BE49-F238E27FC236}">
                <a16:creationId xmlns:a16="http://schemas.microsoft.com/office/drawing/2014/main" id="{0BF3F1EB-7A2B-463F-AF91-602961AC78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519"/>
          <a:stretch/>
        </p:blipFill>
        <p:spPr bwMode="auto">
          <a:xfrm>
            <a:off x="4880992" y="1340768"/>
            <a:ext cx="4816417" cy="2830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5986FE8-2C91-46EB-A546-84927B3FDA2D}"/>
              </a:ext>
            </a:extLst>
          </p:cNvPr>
          <p:cNvSpPr txBox="1"/>
          <p:nvPr/>
        </p:nvSpPr>
        <p:spPr>
          <a:xfrm>
            <a:off x="1431166" y="4365104"/>
            <a:ext cx="7056784" cy="956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대</a:t>
            </a:r>
            <a:r>
              <a:rPr lang="en-US" altLang="ko-KR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b="1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20</a:t>
            </a:r>
            <a:r>
              <a:rPr lang="ko-KR" altLang="en-US" b="1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대</a:t>
            </a:r>
            <a:r>
              <a:rPr lang="en-US" altLang="ko-KR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b="1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여성 </a:t>
            </a:r>
            <a:r>
              <a:rPr lang="en-US" altLang="ko-KR" b="1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48</a:t>
            </a:r>
            <a:r>
              <a:rPr lang="ko-KR" altLang="en-US" b="1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남성 </a:t>
            </a:r>
            <a:r>
              <a:rPr lang="en-US" altLang="ko-KR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30</a:t>
            </a:r>
            <a:r>
              <a:rPr lang="ko-KR" altLang="en-US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명 대상으로 설문 진행</a:t>
            </a:r>
            <a:endParaRPr lang="en-US" altLang="ko-KR" spc="-150" dirty="0">
              <a:gradFill>
                <a:gsLst>
                  <a:gs pos="0">
                    <a:schemeClr val="tx2">
                      <a:lumMod val="75000"/>
                    </a:schemeClr>
                  </a:gs>
                  <a:gs pos="100000">
                    <a:schemeClr val="tx2">
                      <a:lumMod val="75000"/>
                    </a:schemeClr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(19. 09. 24 ~ 19. 09. 29)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EA39972-7ADC-48CA-8AD4-8F1C866B46B5}"/>
              </a:ext>
            </a:extLst>
          </p:cNvPr>
          <p:cNvSpPr txBox="1"/>
          <p:nvPr/>
        </p:nvSpPr>
        <p:spPr>
          <a:xfrm>
            <a:off x="1303114" y="5465279"/>
            <a:ext cx="7056784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800" b="1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남성분들은</a:t>
            </a:r>
            <a:r>
              <a:rPr lang="ko-KR" altLang="en-US" sz="1800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 화장을 거의 하지 않았고</a:t>
            </a:r>
            <a:r>
              <a:rPr lang="en-US" altLang="ko-KR" sz="1800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</a:p>
          <a:p>
            <a:pPr algn="ctr">
              <a:lnSpc>
                <a:spcPct val="150000"/>
              </a:lnSpc>
            </a:pPr>
            <a:r>
              <a:rPr lang="ko-KR" altLang="en-US" sz="1800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뷰티 유투브 또한 시청하지 않아서 </a:t>
            </a:r>
            <a:r>
              <a:rPr lang="ko-KR" altLang="en-US" sz="1800" b="1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설문 결과에서 제외</a:t>
            </a:r>
            <a:endParaRPr lang="en-US" altLang="ko-KR" b="1" spc="-150" dirty="0">
              <a:gradFill>
                <a:gsLst>
                  <a:gs pos="0">
                    <a:schemeClr val="tx2">
                      <a:lumMod val="75000"/>
                    </a:schemeClr>
                  </a:gs>
                  <a:gs pos="100000">
                    <a:schemeClr val="tx2">
                      <a:lumMod val="75000"/>
                    </a:schemeClr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53717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293686" y="362329"/>
            <a:ext cx="4104456" cy="625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200000"/>
              </a:lnSpc>
              <a:buFont typeface="+mj-lt"/>
              <a:buAutoNum type="romanUcPeriod"/>
            </a:pPr>
            <a:r>
              <a:rPr lang="ko-KR" altLang="en-US" spc="-150" dirty="0">
                <a:gradFill>
                  <a:gsLst>
                    <a:gs pos="0">
                      <a:srgbClr val="4F6A81"/>
                    </a:gs>
                    <a:gs pos="100000">
                      <a:srgbClr val="4F6A81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 기획 동기</a:t>
            </a:r>
            <a:endParaRPr lang="en-US" altLang="ko-KR" spc="-150" dirty="0">
              <a:gradFill>
                <a:gsLst>
                  <a:gs pos="0">
                    <a:srgbClr val="4F6A81"/>
                  </a:gs>
                  <a:gs pos="100000">
                    <a:srgbClr val="4F6A81"/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BF8909A-2C0E-4493-8DF7-39EDEF2CF6EF}"/>
              </a:ext>
            </a:extLst>
          </p:cNvPr>
          <p:cNvSpPr/>
          <p:nvPr/>
        </p:nvSpPr>
        <p:spPr>
          <a:xfrm>
            <a:off x="3463354" y="6544971"/>
            <a:ext cx="2736304" cy="288032"/>
          </a:xfrm>
          <a:prstGeom prst="rect">
            <a:avLst/>
          </a:prstGeom>
          <a:solidFill>
            <a:srgbClr val="EAD0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52ACEAA-83A1-4408-A835-BB10B6892B43}"/>
              </a:ext>
            </a:extLst>
          </p:cNvPr>
          <p:cNvSpPr txBox="1"/>
          <p:nvPr/>
        </p:nvSpPr>
        <p:spPr>
          <a:xfrm>
            <a:off x="4088904" y="476672"/>
            <a:ext cx="5817096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설문 조사</a:t>
            </a:r>
            <a:endParaRPr lang="en-US" altLang="ko-KR" sz="2400" spc="-150" dirty="0">
              <a:gradFill>
                <a:gsLst>
                  <a:gs pos="0">
                    <a:schemeClr val="tx2">
                      <a:lumMod val="75000"/>
                    </a:schemeClr>
                  </a:gs>
                  <a:gs pos="100000">
                    <a:schemeClr val="tx2">
                      <a:lumMod val="75000"/>
                    </a:schemeClr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2EDEFAE-8926-4DD8-9FEA-00A52DBE9D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89" t="1385" r="2911"/>
          <a:stretch/>
        </p:blipFill>
        <p:spPr>
          <a:xfrm>
            <a:off x="555135" y="2060848"/>
            <a:ext cx="4394898" cy="433538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4CCCE83-53BD-416E-824E-2F376841B7DB}"/>
              </a:ext>
            </a:extLst>
          </p:cNvPr>
          <p:cNvSpPr txBox="1"/>
          <p:nvPr/>
        </p:nvSpPr>
        <p:spPr>
          <a:xfrm>
            <a:off x="5313040" y="3653573"/>
            <a:ext cx="4265814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대략 </a:t>
            </a:r>
            <a:r>
              <a:rPr lang="en-US" altLang="ko-KR" sz="2400" b="1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20~40</a:t>
            </a:r>
            <a:r>
              <a:rPr lang="ko-KR" altLang="en-US" sz="2400" b="1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개</a:t>
            </a:r>
            <a:r>
              <a:rPr lang="ko-KR" altLang="en-US" sz="2400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의 화장품을 보유</a:t>
            </a:r>
            <a:endParaRPr lang="en-US" altLang="ko-KR" sz="2400" spc="-150" dirty="0">
              <a:gradFill>
                <a:gsLst>
                  <a:gs pos="0">
                    <a:schemeClr val="tx2">
                      <a:lumMod val="75000"/>
                    </a:schemeClr>
                  </a:gs>
                  <a:gs pos="100000">
                    <a:schemeClr val="tx2">
                      <a:lumMod val="75000"/>
                    </a:schemeClr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7A71662-31DA-4690-B745-460010D45CE9}"/>
              </a:ext>
            </a:extLst>
          </p:cNvPr>
          <p:cNvSpPr txBox="1"/>
          <p:nvPr/>
        </p:nvSpPr>
        <p:spPr>
          <a:xfrm>
            <a:off x="488504" y="1367305"/>
            <a:ext cx="6453387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( 1 ) </a:t>
            </a:r>
            <a:r>
              <a:rPr lang="ko-KR" altLang="en-US" sz="1800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현재 가지고 계신 화장품이 대략 </a:t>
            </a:r>
            <a:r>
              <a:rPr lang="ko-KR" altLang="en-US" sz="1800" b="1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몇 개</a:t>
            </a:r>
            <a:r>
              <a:rPr lang="ko-KR" altLang="en-US" sz="1800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 정도인가요</a:t>
            </a:r>
            <a:r>
              <a:rPr lang="en-US" altLang="ko-KR" sz="1800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278542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293686" y="362329"/>
            <a:ext cx="4104456" cy="625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200000"/>
              </a:lnSpc>
              <a:buFont typeface="+mj-lt"/>
              <a:buAutoNum type="romanUcPeriod"/>
            </a:pPr>
            <a:r>
              <a:rPr lang="ko-KR" altLang="en-US" spc="-150" dirty="0">
                <a:gradFill>
                  <a:gsLst>
                    <a:gs pos="0">
                      <a:srgbClr val="4F6A81"/>
                    </a:gs>
                    <a:gs pos="100000">
                      <a:srgbClr val="4F6A81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 기획 동기</a:t>
            </a:r>
            <a:endParaRPr lang="en-US" altLang="ko-KR" spc="-150" dirty="0">
              <a:gradFill>
                <a:gsLst>
                  <a:gs pos="0">
                    <a:srgbClr val="4F6A81"/>
                  </a:gs>
                  <a:gs pos="100000">
                    <a:srgbClr val="4F6A81"/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BF8909A-2C0E-4493-8DF7-39EDEF2CF6EF}"/>
              </a:ext>
            </a:extLst>
          </p:cNvPr>
          <p:cNvSpPr/>
          <p:nvPr/>
        </p:nvSpPr>
        <p:spPr>
          <a:xfrm>
            <a:off x="3463354" y="6544971"/>
            <a:ext cx="2736304" cy="288032"/>
          </a:xfrm>
          <a:prstGeom prst="rect">
            <a:avLst/>
          </a:prstGeom>
          <a:solidFill>
            <a:srgbClr val="EAD0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52ACEAA-83A1-4408-A835-BB10B6892B43}"/>
              </a:ext>
            </a:extLst>
          </p:cNvPr>
          <p:cNvSpPr txBox="1"/>
          <p:nvPr/>
        </p:nvSpPr>
        <p:spPr>
          <a:xfrm>
            <a:off x="4088904" y="476672"/>
            <a:ext cx="5817096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설문 조사</a:t>
            </a:r>
            <a:endParaRPr lang="en-US" altLang="ko-KR" sz="2400" spc="-150" dirty="0">
              <a:gradFill>
                <a:gsLst>
                  <a:gs pos="0">
                    <a:schemeClr val="tx2">
                      <a:lumMod val="75000"/>
                    </a:schemeClr>
                  </a:gs>
                  <a:gs pos="100000">
                    <a:schemeClr val="tx2">
                      <a:lumMod val="75000"/>
                    </a:schemeClr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CCCE83-53BD-416E-824E-2F376841B7DB}"/>
              </a:ext>
            </a:extLst>
          </p:cNvPr>
          <p:cNvSpPr txBox="1"/>
          <p:nvPr/>
        </p:nvSpPr>
        <p:spPr>
          <a:xfrm>
            <a:off x="5385048" y="3501008"/>
            <a:ext cx="4265814" cy="956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대부분 화장품에 유통기한이</a:t>
            </a:r>
            <a:endParaRPr lang="en-US" altLang="ko-KR" spc="-150" dirty="0">
              <a:gradFill>
                <a:gsLst>
                  <a:gs pos="0">
                    <a:schemeClr val="tx2">
                      <a:lumMod val="75000"/>
                    </a:schemeClr>
                  </a:gs>
                  <a:gs pos="100000">
                    <a:schemeClr val="tx2">
                      <a:lumMod val="75000"/>
                    </a:schemeClr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있다는 것을 </a:t>
            </a:r>
            <a:r>
              <a:rPr lang="ko-KR" altLang="en-US" b="1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인지하고 있음</a:t>
            </a:r>
            <a:endParaRPr lang="en-US" altLang="ko-KR" b="1" spc="-150" dirty="0">
              <a:gradFill>
                <a:gsLst>
                  <a:gs pos="0">
                    <a:schemeClr val="tx2">
                      <a:lumMod val="75000"/>
                    </a:schemeClr>
                  </a:gs>
                  <a:gs pos="100000">
                    <a:schemeClr val="tx2">
                      <a:lumMod val="75000"/>
                    </a:schemeClr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7A71662-31DA-4690-B745-460010D45CE9}"/>
              </a:ext>
            </a:extLst>
          </p:cNvPr>
          <p:cNvSpPr txBox="1"/>
          <p:nvPr/>
        </p:nvSpPr>
        <p:spPr>
          <a:xfrm>
            <a:off x="488504" y="1367305"/>
            <a:ext cx="6453387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( 2 ) </a:t>
            </a:r>
            <a:r>
              <a:rPr lang="ko-KR" altLang="en-US" sz="1800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화장품에 </a:t>
            </a:r>
            <a:r>
              <a:rPr lang="ko-KR" altLang="en-US" sz="1800" b="1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유통기한</a:t>
            </a:r>
            <a:r>
              <a:rPr lang="ko-KR" altLang="en-US" sz="1800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이 있다는 것을 알고 계셨나요</a:t>
            </a:r>
            <a:r>
              <a:rPr lang="en-US" altLang="ko-KR" sz="1800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039DB37-E87F-48E2-A999-E45F32C23A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236"/>
          <a:stretch/>
        </p:blipFill>
        <p:spPr>
          <a:xfrm>
            <a:off x="560512" y="2045945"/>
            <a:ext cx="4333766" cy="4335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29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theme/theme1.xml><?xml version="1.0" encoding="utf-8"?>
<a:theme xmlns:a="http://schemas.openxmlformats.org/drawingml/2006/main" name="Office 테마">
  <a:themeElements>
    <a:clrScheme name="사용자 지정 3">
      <a:dk1>
        <a:srgbClr val="C00000"/>
      </a:dk1>
      <a:lt1>
        <a:sysClr val="window" lastClr="FFFFFF"/>
      </a:lt1>
      <a:dk2>
        <a:srgbClr val="333333"/>
      </a:dk2>
      <a:lt2>
        <a:srgbClr val="EEECE1"/>
      </a:lt2>
      <a:accent1>
        <a:srgbClr val="06A3B6"/>
      </a:accent1>
      <a:accent2>
        <a:srgbClr val="D5797C"/>
      </a:accent2>
      <a:accent3>
        <a:srgbClr val="DEC978"/>
      </a:accent3>
      <a:accent4>
        <a:srgbClr val="8064A2"/>
      </a:accent4>
      <a:accent5>
        <a:srgbClr val="4BACC6"/>
      </a:accent5>
      <a:accent6>
        <a:srgbClr val="D5797C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175">
          <a:solidFill>
            <a:schemeClr val="tx1">
              <a:lumMod val="20000"/>
              <a:lumOff val="80000"/>
            </a:schemeClr>
          </a:solidFill>
          <a:headEnd type="diamond" w="med" len="med"/>
          <a:tailEnd type="diamond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3500</TotalTime>
  <Words>1744</Words>
  <Application>Microsoft Office PowerPoint</Application>
  <PresentationFormat>A4 용지(210x297mm)</PresentationFormat>
  <Paragraphs>259</Paragraphs>
  <Slides>26</Slides>
  <Notes>26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2" baseType="lpstr">
      <vt:lpstr>Arial</vt:lpstr>
      <vt:lpstr>맑은 고딕</vt:lpstr>
      <vt:lpstr>나눔스퀘어라운드 Bold</vt:lpstr>
      <vt:lpstr>Vladimir Script</vt:lpstr>
      <vt:lpstr>나눔스퀘어라운드 ExtraBold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Angry MOMO Presentation</dc:title>
  <dc:creator>madeit-top1</dc:creator>
  <cp:lastModifiedBy>범수 최</cp:lastModifiedBy>
  <cp:revision>157</cp:revision>
  <dcterms:created xsi:type="dcterms:W3CDTF">2014-08-30T22:01:36Z</dcterms:created>
  <dcterms:modified xsi:type="dcterms:W3CDTF">2019-09-30T16:10:14Z</dcterms:modified>
</cp:coreProperties>
</file>